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5">
  <p:sldMasterIdLst>
    <p:sldMasterId id="2147483648" r:id="rId1"/>
  </p:sldMasterIdLst>
  <p:notesMasterIdLst>
    <p:notesMasterId r:id="rId12"/>
  </p:notesMasterIdLst>
  <p:sldIdLst>
    <p:sldId id="288" r:id="rId2"/>
    <p:sldId id="258" r:id="rId3"/>
    <p:sldId id="289" r:id="rId4"/>
    <p:sldId id="297" r:id="rId5"/>
    <p:sldId id="275" r:id="rId6"/>
    <p:sldId id="294" r:id="rId7"/>
    <p:sldId id="298" r:id="rId8"/>
    <p:sldId id="300" r:id="rId9"/>
    <p:sldId id="301" r:id="rId10"/>
    <p:sldId id="299" r:id="rId11"/>
  </p:sldIdLst>
  <p:sldSz cx="9144000" cy="6858000" type="screen4x3"/>
  <p:notesSz cx="6888163" cy="10018713"/>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Estilo medio 2 - Énfasis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75DCB02-9BB8-47FD-8907-85C794F793BA}" styleName="Estilo temático 1 - Énfasis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5758FB7-9AC5-4552-8A53-C91805E547FA}" styleName="Estilo temático 1 - Énfasis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06799F8-075E-4A3A-A7F6-7FBC6576F1A4}" styleName="Estilo temático 2 - Énfasis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8603FDC-E32A-4AB5-989C-0864C3EAD2B8}" styleName="Estilo temático 2 - Énfasis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24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Hoja_de_c_lculo_de_Microsoft_Excel.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Hoja_de_c_lculo_de_Microsoft_Excel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Hoja_de_c_lculo_de_Microsoft_Excel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Hoja_de_c_lculo_de_Microsoft_Excel3.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s-CO"/>
              <a:t>CANALES DE INTERACCION</a:t>
            </a: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DE COMUNICACION JUL'!$G$9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JUL'!$F$10:$F$13</c:f>
              <c:strCache>
                <c:ptCount val="4"/>
                <c:pt idx="0">
                  <c:v>TELEFÓNICO </c:v>
                </c:pt>
                <c:pt idx="1">
                  <c:v>VIRTUAL </c:v>
                </c:pt>
                <c:pt idx="2">
                  <c:v>PRESENCIAL Y ESCRITO </c:v>
                </c:pt>
                <c:pt idx="3">
                  <c:v>TOTAL</c:v>
                </c:pt>
              </c:strCache>
            </c:strRef>
          </c:cat>
          <c:val>
            <c:numRef>
              <c:f>'CANALES DE COMUNICACION JUL'!$G$10:$G$13</c:f>
              <c:numCache>
                <c:formatCode>General</c:formatCode>
                <c:ptCount val="4"/>
                <c:pt idx="0">
                  <c:v>103</c:v>
                </c:pt>
                <c:pt idx="1">
                  <c:v>43</c:v>
                </c:pt>
                <c:pt idx="2">
                  <c:v>123</c:v>
                </c:pt>
                <c:pt idx="3">
                  <c:v>269</c:v>
                </c:pt>
              </c:numCache>
            </c:numRef>
          </c:val>
          <c:extLst>
            <c:ext xmlns:c16="http://schemas.microsoft.com/office/drawing/2014/chart" uri="{C3380CC4-5D6E-409C-BE32-E72D297353CC}">
              <c16:uniqueId val="{00000000-AAE2-40B7-9022-D5481ED09F08}"/>
            </c:ext>
          </c:extLst>
        </c:ser>
        <c:ser>
          <c:idx val="1"/>
          <c:order val="1"/>
          <c:tx>
            <c:strRef>
              <c:f>'CANALES DE COMUNICACION JUL'!$H$9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'CANALES DE COMUNICACION JUL'!$F$10:$F$13</c:f>
              <c:strCache>
                <c:ptCount val="4"/>
                <c:pt idx="0">
                  <c:v>TELEFÓNICO </c:v>
                </c:pt>
                <c:pt idx="1">
                  <c:v>VIRTUAL </c:v>
                </c:pt>
                <c:pt idx="2">
                  <c:v>PRESENCIAL Y ESCRITO </c:v>
                </c:pt>
                <c:pt idx="3">
                  <c:v>TOTAL</c:v>
                </c:pt>
              </c:strCache>
            </c:strRef>
          </c:cat>
          <c:val>
            <c:numRef>
              <c:f>'CANALES DE COMUNICACION JUL'!$H$10:$H$13</c:f>
              <c:numCache>
                <c:formatCode>0%</c:formatCode>
                <c:ptCount val="4"/>
                <c:pt idx="0">
                  <c:v>0.38289962825278812</c:v>
                </c:pt>
                <c:pt idx="1">
                  <c:v>0.15985130111524162</c:v>
                </c:pt>
                <c:pt idx="2">
                  <c:v>0.45724907063197023</c:v>
                </c:pt>
                <c:pt idx="3">
                  <c:v>1</c:v>
                </c:pt>
              </c:numCache>
            </c:numRef>
          </c:val>
          <c:extLst>
            <c:ext xmlns:c16="http://schemas.microsoft.com/office/drawing/2014/chart" uri="{C3380CC4-5D6E-409C-BE32-E72D297353CC}">
              <c16:uniqueId val="{00000001-AAE2-40B7-9022-D5481ED09F08}"/>
            </c:ext>
          </c:extLst>
        </c:ser>
        <c:dLbls>
          <c:showLegendKey val="0"/>
          <c:showVal val="1"/>
          <c:showCatName val="0"/>
          <c:showSerName val="0"/>
          <c:showPercent val="0"/>
          <c:showBubbleSize val="0"/>
        </c:dLbls>
        <c:gapWidth val="150"/>
        <c:shape val="box"/>
        <c:axId val="1243320208"/>
        <c:axId val="1243325648"/>
        <c:axId val="1391618320"/>
      </c:bar3DChart>
      <c:catAx>
        <c:axId val="124332020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5648"/>
        <c:crosses val="autoZero"/>
        <c:auto val="1"/>
        <c:lblAlgn val="ctr"/>
        <c:lblOffset val="100"/>
        <c:noMultiLvlLbl val="0"/>
      </c:catAx>
      <c:valAx>
        <c:axId val="124332564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0208"/>
        <c:crosses val="autoZero"/>
        <c:crossBetween val="between"/>
      </c:valAx>
      <c:serAx>
        <c:axId val="1391618320"/>
        <c:scaling>
          <c:orientation val="minMax"/>
        </c:scaling>
        <c:delete val="0"/>
        <c:axPos val="b"/>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5648"/>
        <c:crosses val="autoZero"/>
      </c:ser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Correos Institucionales</a:t>
            </a:r>
          </a:p>
        </c:rich>
      </c:tx>
      <c:layout>
        <c:manualLayout>
          <c:xMode val="edge"/>
          <c:yMode val="edge"/>
          <c:x val="0.28244953101792508"/>
          <c:y val="4.0201005025125629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virtual JULIO'!$G$9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virtual JULIO'!$F$10:$F$13</c:f>
              <c:strCache>
                <c:ptCount val="3"/>
                <c:pt idx="0">
                  <c:v>ATENCION AL USUARIO</c:v>
                </c:pt>
                <c:pt idx="1">
                  <c:v>NOTIFICACIONES JUDICIALES</c:v>
                </c:pt>
                <c:pt idx="2">
                  <c:v>TOTAL VIRTUAL </c:v>
                </c:pt>
              </c:strCache>
            </c:strRef>
          </c:cat>
          <c:val>
            <c:numRef>
              <c:f>'canales virtual JULIO'!$G$10:$G$13</c:f>
              <c:numCache>
                <c:formatCode>General</c:formatCode>
                <c:ptCount val="4"/>
                <c:pt idx="0">
                  <c:v>41</c:v>
                </c:pt>
                <c:pt idx="1">
                  <c:v>2</c:v>
                </c:pt>
                <c:pt idx="2">
                  <c:v>43</c:v>
                </c:pt>
              </c:numCache>
            </c:numRef>
          </c:val>
          <c:extLst>
            <c:ext xmlns:c16="http://schemas.microsoft.com/office/drawing/2014/chart" uri="{C3380CC4-5D6E-409C-BE32-E72D297353CC}">
              <c16:uniqueId val="{00000000-AE93-4FB4-9455-5633A0E954A8}"/>
            </c:ext>
          </c:extLst>
        </c:ser>
        <c:ser>
          <c:idx val="1"/>
          <c:order val="1"/>
          <c:tx>
            <c:strRef>
              <c:f>'canales virtual JULIO'!$H$9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virtual JULIO'!$F$10:$F$13</c:f>
              <c:strCache>
                <c:ptCount val="3"/>
                <c:pt idx="0">
                  <c:v>ATENCION AL USUARIO</c:v>
                </c:pt>
                <c:pt idx="1">
                  <c:v>NOTIFICACIONES JUDICIALES</c:v>
                </c:pt>
                <c:pt idx="2">
                  <c:v>TOTAL VIRTUAL </c:v>
                </c:pt>
              </c:strCache>
            </c:strRef>
          </c:cat>
          <c:val>
            <c:numRef>
              <c:f>'canales virtual JULIO'!$H$10:$H$13</c:f>
              <c:numCache>
                <c:formatCode>0%</c:formatCode>
                <c:ptCount val="4"/>
                <c:pt idx="0">
                  <c:v>0.97399999999999998</c:v>
                </c:pt>
                <c:pt idx="1">
                  <c:v>2.5899999999999999E-2</c:v>
                </c:pt>
                <c:pt idx="2">
                  <c:v>1</c:v>
                </c:pt>
              </c:numCache>
            </c:numRef>
          </c:val>
          <c:extLst>
            <c:ext xmlns:c16="http://schemas.microsoft.com/office/drawing/2014/chart" uri="{C3380CC4-5D6E-409C-BE32-E72D297353CC}">
              <c16:uniqueId val="{00000001-AE93-4FB4-9455-5633A0E954A8}"/>
            </c:ext>
          </c:extLst>
        </c:ser>
        <c:dLbls>
          <c:showLegendKey val="0"/>
          <c:showVal val="1"/>
          <c:showCatName val="0"/>
          <c:showSerName val="0"/>
          <c:showPercent val="0"/>
          <c:showBubbleSize val="0"/>
        </c:dLbls>
        <c:gapWidth val="150"/>
        <c:shape val="box"/>
        <c:axId val="1243318576"/>
        <c:axId val="1243329456"/>
        <c:axId val="1391380032"/>
      </c:bar3DChart>
      <c:catAx>
        <c:axId val="1243318576"/>
        <c:scaling>
          <c:orientation val="minMax"/>
        </c:scaling>
        <c:delete val="1"/>
        <c:axPos val="b"/>
        <c:numFmt formatCode="General" sourceLinked="1"/>
        <c:majorTickMark val="none"/>
        <c:minorTickMark val="none"/>
        <c:tickLblPos val="nextTo"/>
        <c:crossAx val="1243329456"/>
        <c:crosses val="autoZero"/>
        <c:auto val="1"/>
        <c:lblAlgn val="ctr"/>
        <c:lblOffset val="100"/>
        <c:noMultiLvlLbl val="0"/>
      </c:catAx>
      <c:valAx>
        <c:axId val="12433294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18576"/>
        <c:crosses val="autoZero"/>
        <c:crossBetween val="between"/>
      </c:valAx>
      <c:serAx>
        <c:axId val="1391380032"/>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9456"/>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r>
              <a:rPr lang="es-CO"/>
              <a:t>LINEA MOVIL 3103310083   </a:t>
            </a:r>
          </a:p>
        </c:rich>
      </c:tx>
      <c:layout>
        <c:manualLayout>
          <c:xMode val="edge"/>
          <c:yMode val="edge"/>
          <c:x val="0.12455418207058794"/>
          <c:y val="1.8518518518518517E-2"/>
        </c:manualLayout>
      </c:layout>
      <c:overlay val="0"/>
      <c:spPr>
        <a:noFill/>
        <a:ln>
          <a:noFill/>
        </a:ln>
        <a:effectLst/>
      </c:spPr>
      <c:txPr>
        <a:bodyPr rot="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standard"/>
        <c:varyColors val="0"/>
        <c:ser>
          <c:idx val="0"/>
          <c:order val="0"/>
          <c:tx>
            <c:strRef>
              <c:f>'canales de comunicacion JULIO'!$G$9</c:f>
              <c:strCache>
                <c:ptCount val="1"/>
                <c:pt idx="0">
                  <c:v>CANTIDAD</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de comunicacion JULIO'!$F$10:$F$13</c:f>
              <c:strCache>
                <c:ptCount val="4"/>
                <c:pt idx="0">
                  <c:v>LLAMADAS RECIBIDAS</c:v>
                </c:pt>
                <c:pt idx="1">
                  <c:v>LLAMADAS REALIZADAS</c:v>
                </c:pt>
                <c:pt idx="2">
                  <c:v>LLAMADAS PERDIDAS</c:v>
                </c:pt>
                <c:pt idx="3">
                  <c:v>TOTAL DE LLAMADAS</c:v>
                </c:pt>
              </c:strCache>
            </c:strRef>
          </c:cat>
          <c:val>
            <c:numRef>
              <c:f>'canales de comunicacion JULIO'!$G$10:$G$13</c:f>
              <c:numCache>
                <c:formatCode>General</c:formatCode>
                <c:ptCount val="4"/>
                <c:pt idx="0">
                  <c:v>58</c:v>
                </c:pt>
                <c:pt idx="1">
                  <c:v>27</c:v>
                </c:pt>
                <c:pt idx="2">
                  <c:v>18</c:v>
                </c:pt>
                <c:pt idx="3">
                  <c:v>103</c:v>
                </c:pt>
              </c:numCache>
            </c:numRef>
          </c:val>
          <c:extLst>
            <c:ext xmlns:c16="http://schemas.microsoft.com/office/drawing/2014/chart" uri="{C3380CC4-5D6E-409C-BE32-E72D297353CC}">
              <c16:uniqueId val="{00000000-78D1-4E69-B999-F754A2C686BC}"/>
            </c:ext>
          </c:extLst>
        </c:ser>
        <c:ser>
          <c:idx val="1"/>
          <c:order val="1"/>
          <c:tx>
            <c:strRef>
              <c:f>'canales de comunicacion JULIO'!$H$9</c:f>
              <c:strCache>
                <c:ptCount val="1"/>
                <c:pt idx="0">
                  <c:v>PORCENTAJE </c:v>
                </c:pt>
              </c:strCache>
            </c:strRef>
          </c:tx>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a:scene3d>
              <a:camera prst="orthographicFront">
                <a:rot lat="0" lon="0" rev="0"/>
              </a:camera>
              <a:lightRig rig="threePt" dir="t">
                <a:rot lat="0" lon="0" rev="1200000"/>
              </a:lightRig>
            </a:scene3d>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'canales de comunicacion JULIO'!$F$10:$F$13</c:f>
              <c:strCache>
                <c:ptCount val="4"/>
                <c:pt idx="0">
                  <c:v>LLAMADAS RECIBIDAS</c:v>
                </c:pt>
                <c:pt idx="1">
                  <c:v>LLAMADAS REALIZADAS</c:v>
                </c:pt>
                <c:pt idx="2">
                  <c:v>LLAMADAS PERDIDAS</c:v>
                </c:pt>
                <c:pt idx="3">
                  <c:v>TOTAL DE LLAMADAS</c:v>
                </c:pt>
              </c:strCache>
            </c:strRef>
          </c:cat>
          <c:val>
            <c:numRef>
              <c:f>'canales de comunicacion JULIO'!$H$10:$H$13</c:f>
              <c:numCache>
                <c:formatCode>0%</c:formatCode>
                <c:ptCount val="4"/>
                <c:pt idx="0">
                  <c:v>0.56310679611650483</c:v>
                </c:pt>
                <c:pt idx="1">
                  <c:v>0.26213592233009708</c:v>
                </c:pt>
                <c:pt idx="2">
                  <c:v>0.17475728155339806</c:v>
                </c:pt>
                <c:pt idx="3">
                  <c:v>1</c:v>
                </c:pt>
              </c:numCache>
            </c:numRef>
          </c:val>
          <c:extLst>
            <c:ext xmlns:c16="http://schemas.microsoft.com/office/drawing/2014/chart" uri="{C3380CC4-5D6E-409C-BE32-E72D297353CC}">
              <c16:uniqueId val="{00000001-78D1-4E69-B999-F754A2C686BC}"/>
            </c:ext>
          </c:extLst>
        </c:ser>
        <c:dLbls>
          <c:showLegendKey val="0"/>
          <c:showVal val="1"/>
          <c:showCatName val="0"/>
          <c:showSerName val="0"/>
          <c:showPercent val="0"/>
          <c:showBubbleSize val="0"/>
        </c:dLbls>
        <c:gapWidth val="150"/>
        <c:shape val="box"/>
        <c:axId val="1243316944"/>
        <c:axId val="1243331088"/>
        <c:axId val="1351592320"/>
      </c:bar3DChart>
      <c:catAx>
        <c:axId val="1243316944"/>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31088"/>
        <c:crosses val="autoZero"/>
        <c:auto val="1"/>
        <c:lblAlgn val="ctr"/>
        <c:lblOffset val="100"/>
        <c:noMultiLvlLbl val="0"/>
      </c:catAx>
      <c:valAx>
        <c:axId val="124333108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16944"/>
        <c:crosses val="autoZero"/>
        <c:crossBetween val="between"/>
      </c:valAx>
      <c:serAx>
        <c:axId val="1351592320"/>
        <c:scaling>
          <c:orientation val="minMax"/>
        </c:scaling>
        <c:delete val="0"/>
        <c:axPos val="b"/>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31088"/>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r>
              <a:rPr lang="es-CO"/>
              <a:t>TIPOS DE PQRSD CANAL PRESENCIAL</a:t>
            </a:r>
          </a:p>
        </c:rich>
      </c:tx>
      <c:layout>
        <c:manualLayout>
          <c:xMode val="edge"/>
          <c:yMode val="edge"/>
          <c:x val="0.25982302808836599"/>
          <c:y val="6.1628812565022E-2"/>
        </c:manualLayout>
      </c:layout>
      <c:overlay val="0"/>
      <c:spPr>
        <a:noFill/>
        <a:ln>
          <a:noFill/>
        </a:ln>
        <a:effectLst/>
      </c:spPr>
      <c:txPr>
        <a:bodyPr rot="0" spcFirstLastPara="1" vertOverflow="ellipsis" vert="horz" wrap="square" anchor="ctr" anchorCtr="1"/>
        <a:lstStyle/>
        <a:p>
          <a:pPr>
            <a:defRPr sz="2000" b="0" i="0" u="none" strike="noStrike" kern="1200" cap="none" spc="0" normalizeH="0" baseline="0">
              <a:solidFill>
                <a:schemeClr val="tx1">
                  <a:lumMod val="65000"/>
                  <a:lumOff val="35000"/>
                </a:schemeClr>
              </a:solidFill>
              <a:latin typeface="+mj-lt"/>
              <a:ea typeface="+mj-ea"/>
              <a:cs typeface="+mj-cs"/>
            </a:defRPr>
          </a:pPr>
          <a:endParaRPr lang="es-CO"/>
        </a:p>
      </c:txPr>
    </c:title>
    <c:autoTitleDeleted val="0"/>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3.2055988735401969E-2"/>
          <c:y val="7.0640732722066474E-2"/>
          <c:w val="0.85575523610334536"/>
          <c:h val="0.75348202616009341"/>
        </c:manualLayout>
      </c:layout>
      <c:bar3DChart>
        <c:barDir val="col"/>
        <c:grouping val="standard"/>
        <c:varyColors val="0"/>
        <c:ser>
          <c:idx val="0"/>
          <c:order val="0"/>
          <c:tx>
            <c:strRef>
              <c:f>'tipos pqrs JULIO 2019'!$G$9</c:f>
              <c:strCache>
                <c:ptCount val="1"/>
                <c:pt idx="0">
                  <c:v>CANTIDAD</c:v>
                </c:pt>
              </c:strCache>
            </c:strRef>
          </c:tx>
          <c:spPr>
            <a:solidFill>
              <a:schemeClr val="accent1"/>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'tipos pqrs JULIO 2019'!$F$10:$F$16</c:f>
              <c:strCache>
                <c:ptCount val="7"/>
                <c:pt idx="0">
                  <c:v>PETICIONES</c:v>
                </c:pt>
                <c:pt idx="1">
                  <c:v>QUEJAS </c:v>
                </c:pt>
                <c:pt idx="2">
                  <c:v>RECLAMOS</c:v>
                </c:pt>
                <c:pt idx="3">
                  <c:v>SUGERENCIAS </c:v>
                </c:pt>
                <c:pt idx="4">
                  <c:v>DENUNCIAS</c:v>
                </c:pt>
                <c:pt idx="5">
                  <c:v>OTROS</c:v>
                </c:pt>
                <c:pt idx="6">
                  <c:v>TOTAL</c:v>
                </c:pt>
              </c:strCache>
            </c:strRef>
          </c:cat>
          <c:val>
            <c:numRef>
              <c:f>'tipos pqrs JULIO 2019'!$G$10:$G$16</c:f>
              <c:numCache>
                <c:formatCode>General</c:formatCode>
                <c:ptCount val="7"/>
                <c:pt idx="0">
                  <c:v>89</c:v>
                </c:pt>
                <c:pt idx="1">
                  <c:v>0</c:v>
                </c:pt>
                <c:pt idx="2">
                  <c:v>0</c:v>
                </c:pt>
                <c:pt idx="3">
                  <c:v>0</c:v>
                </c:pt>
                <c:pt idx="4">
                  <c:v>0</c:v>
                </c:pt>
                <c:pt idx="5">
                  <c:v>34</c:v>
                </c:pt>
                <c:pt idx="6">
                  <c:v>123</c:v>
                </c:pt>
              </c:numCache>
            </c:numRef>
          </c:val>
          <c:extLst>
            <c:ext xmlns:c16="http://schemas.microsoft.com/office/drawing/2014/chart" uri="{C3380CC4-5D6E-409C-BE32-E72D297353CC}">
              <c16:uniqueId val="{00000000-5837-453D-AB86-1D609D770130}"/>
            </c:ext>
          </c:extLst>
        </c:ser>
        <c:ser>
          <c:idx val="1"/>
          <c:order val="1"/>
          <c:tx>
            <c:strRef>
              <c:f>'tipos pqrs JULIO 2019'!$H$9</c:f>
              <c:strCache>
                <c:ptCount val="1"/>
                <c:pt idx="0">
                  <c:v>PORCENTAJE </c:v>
                </c:pt>
              </c:strCache>
            </c:strRef>
          </c:tx>
          <c:spPr>
            <a:solidFill>
              <a:schemeClr val="accent2"/>
            </a:solidFill>
            <a:ln>
              <a:noFill/>
            </a:ln>
            <a:effectLst/>
            <a:sp3d/>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s-CO"/>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'tipos pqrs JULIO 2019'!$F$10:$F$16</c:f>
              <c:strCache>
                <c:ptCount val="7"/>
                <c:pt idx="0">
                  <c:v>PETICIONES</c:v>
                </c:pt>
                <c:pt idx="1">
                  <c:v>QUEJAS </c:v>
                </c:pt>
                <c:pt idx="2">
                  <c:v>RECLAMOS</c:v>
                </c:pt>
                <c:pt idx="3">
                  <c:v>SUGERENCIAS </c:v>
                </c:pt>
                <c:pt idx="4">
                  <c:v>DENUNCIAS</c:v>
                </c:pt>
                <c:pt idx="5">
                  <c:v>OTROS</c:v>
                </c:pt>
                <c:pt idx="6">
                  <c:v>TOTAL</c:v>
                </c:pt>
              </c:strCache>
            </c:strRef>
          </c:cat>
          <c:val>
            <c:numRef>
              <c:f>'tipos pqrs JULIO 2019'!$H$10:$H$16</c:f>
              <c:numCache>
                <c:formatCode>0.0%</c:formatCode>
                <c:ptCount val="7"/>
                <c:pt idx="0" formatCode="0%">
                  <c:v>0.72357723577235777</c:v>
                </c:pt>
                <c:pt idx="1">
                  <c:v>0</c:v>
                </c:pt>
                <c:pt idx="2">
                  <c:v>0</c:v>
                </c:pt>
                <c:pt idx="3">
                  <c:v>0</c:v>
                </c:pt>
                <c:pt idx="4">
                  <c:v>0</c:v>
                </c:pt>
                <c:pt idx="5" formatCode="0%">
                  <c:v>0.27642276422764228</c:v>
                </c:pt>
                <c:pt idx="6" formatCode="0%">
                  <c:v>1</c:v>
                </c:pt>
              </c:numCache>
            </c:numRef>
          </c:val>
          <c:extLst>
            <c:ext xmlns:c16="http://schemas.microsoft.com/office/drawing/2014/chart" uri="{C3380CC4-5D6E-409C-BE32-E72D297353CC}">
              <c16:uniqueId val="{00000001-5837-453D-AB86-1D609D770130}"/>
            </c:ext>
          </c:extLst>
        </c:ser>
        <c:dLbls>
          <c:showLegendKey val="0"/>
          <c:showVal val="1"/>
          <c:showCatName val="0"/>
          <c:showSerName val="0"/>
          <c:showPercent val="0"/>
          <c:showBubbleSize val="0"/>
        </c:dLbls>
        <c:gapWidth val="150"/>
        <c:shape val="box"/>
        <c:axId val="1243316400"/>
        <c:axId val="1243328368"/>
        <c:axId val="1352412496"/>
      </c:bar3DChart>
      <c:catAx>
        <c:axId val="1243316400"/>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cap="none" spc="0" normalizeH="0" baseline="0">
                <a:solidFill>
                  <a:schemeClr val="tx1">
                    <a:lumMod val="65000"/>
                    <a:lumOff val="35000"/>
                  </a:schemeClr>
                </a:solidFill>
                <a:latin typeface="+mn-lt"/>
                <a:ea typeface="+mn-ea"/>
                <a:cs typeface="+mn-cs"/>
              </a:defRPr>
            </a:pPr>
            <a:endParaRPr lang="es-CO"/>
          </a:p>
        </c:txPr>
        <c:crossAx val="1243328368"/>
        <c:crosses val="autoZero"/>
        <c:auto val="1"/>
        <c:lblAlgn val="ctr"/>
        <c:lblOffset val="100"/>
        <c:noMultiLvlLbl val="0"/>
      </c:catAx>
      <c:valAx>
        <c:axId val="1243328368"/>
        <c:scaling>
          <c:orientation val="minMax"/>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16400"/>
        <c:crosses val="autoZero"/>
        <c:crossBetween val="between"/>
      </c:valAx>
      <c:serAx>
        <c:axId val="1352412496"/>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crossAx val="1243328368"/>
        <c:crosses val="autoZero"/>
      </c:ser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s-CO"/>
        </a:p>
      </c:txPr>
    </c:legend>
    <c:plotVisOnly val="1"/>
    <c:dispBlanksAs val="gap"/>
    <c:showDLblsOverMax val="0"/>
  </c:chart>
  <c:spPr>
    <a:noFill/>
    <a:ln>
      <a:noFill/>
    </a:ln>
    <a:effectLst/>
  </c:spPr>
  <c:txPr>
    <a:bodyPr/>
    <a:lstStyle/>
    <a:p>
      <a:pPr>
        <a:defRPr/>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3.xml><?xml version="1.0" encoding="utf-8"?>
<cs:chartStyle xmlns:cs="http://schemas.microsoft.com/office/drawing/2012/chartStyle" xmlns:a="http://schemas.openxmlformats.org/drawingml/2006/main" id="347">
  <cs:axisTitle>
    <cs:lnRef idx="0"/>
    <cs:fillRef idx="0"/>
    <cs:effectRef idx="0"/>
    <cs:fontRef idx="minor">
      <a:schemeClr val="tx1">
        <a:lumMod val="65000"/>
        <a:lumOff val="35000"/>
      </a:schemeClr>
    </cs:fontRef>
    <cs:defRPr sz="900"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ymbol="circle" size="6"/>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296">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b="0" kern="1200" cap="none" spc="0" normalizeH="0" baseline="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75000"/>
        <a:lumOff val="25000"/>
      </a:schemeClr>
    </cs:fontRef>
    <cs:spPr>
      <a:solidFill>
        <a:schemeClr val="dk1">
          <a:lumMod val="15000"/>
          <a:lumOff val="85000"/>
        </a:schemeClr>
      </a:solidFill>
    </cs:spPr>
    <cs:defRPr sz="900"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38100" cap="rnd">
        <a:solidFill>
          <a:schemeClr val="phClr"/>
        </a:solidFill>
        <a:round/>
      </a:ln>
    </cs:spPr>
  </cs:dataPointLine>
  <cs:dataPointMarker>
    <cs:lnRef idx="0"/>
    <cs:fillRef idx="0">
      <cs:styleClr val="auto"/>
    </cs:fillRef>
    <cs:effectRef idx="0"/>
    <cs:fontRef idx="minor">
      <a:schemeClr val="dk1"/>
    </cs:fontRef>
    <cs:spPr>
      <a:solidFill>
        <a:schemeClr val="phClr"/>
      </a:solidFill>
    </cs:spPr>
  </cs:dataPointMarker>
  <cs:dataPointMarkerLayout symbol="circle" size="8"/>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kern="1200"/>
  </cs:dataTable>
  <cs:downBar>
    <cs:lnRef idx="0"/>
    <cs:fillRef idx="0"/>
    <cs:effectRef idx="0"/>
    <cs:fontRef idx="minor">
      <a:schemeClr val="dk1"/>
    </cs:fontRef>
    <cs:spPr>
      <a:solidFill>
        <a:schemeClr val="dk1">
          <a:lumMod val="75000"/>
          <a:lumOff val="25000"/>
        </a:schemeClr>
      </a:solidFill>
      <a:ln w="9525">
        <a:solidFill>
          <a:schemeClr val="tx1">
            <a:lumMod val="50000"/>
            <a:lumOff val="50000"/>
          </a:schemeClr>
        </a:solidFill>
      </a:ln>
    </cs:spPr>
  </cs:downBar>
  <cs:dropLine>
    <cs:lnRef idx="0"/>
    <cs:fillRef idx="0"/>
    <cs:effectRef idx="0"/>
    <cs:fontRef idx="minor">
      <a:schemeClr val="dk1"/>
    </cs:fontRef>
    <cs:spPr>
      <a:ln w="9525">
        <a:solidFill>
          <a:schemeClr val="tx1">
            <a:lumMod val="50000"/>
            <a:lumOff val="50000"/>
          </a:schemeClr>
        </a:solidFill>
        <a:prstDash val="dash"/>
      </a:ln>
    </cs:spPr>
  </cs:dropLine>
  <cs:errorBar>
    <cs:lnRef idx="0"/>
    <cs:fillRef idx="0"/>
    <cs:effectRef idx="0"/>
    <cs:fontRef idx="minor">
      <a:schemeClr val="dk1"/>
    </cs:fontRef>
    <cs:spPr>
      <a:ln w="9525">
        <a:solidFill>
          <a:schemeClr val="tx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tx1">
            <a:lumMod val="15000"/>
            <a:lumOff val="85000"/>
          </a:schemeClr>
        </a:solidFill>
        <a:round/>
      </a:ln>
    </cs:spPr>
  </cs:gridlineMajor>
  <cs:gridlineMinor>
    <cs:lnRef idx="0"/>
    <cs:fillRef idx="0"/>
    <cs:effectRef idx="0"/>
    <cs:fontRef idx="minor">
      <a:schemeClr val="dk1"/>
    </cs:fontRef>
    <cs:spPr>
      <a:ln w="9525" cap="flat" cmpd="sng" algn="ctr">
        <a:solidFill>
          <a:schemeClr val="tx1">
            <a:lumMod val="5000"/>
            <a:lumOff val="95000"/>
          </a:schemeClr>
        </a:solidFill>
        <a:round/>
      </a:ln>
    </cs:spPr>
  </cs:gridlineMinor>
  <cs:hiLoLine>
    <cs:lnRef idx="0"/>
    <cs:fillRef idx="0"/>
    <cs:effectRef idx="0"/>
    <cs:fontRef idx="minor">
      <a:schemeClr val="dk1"/>
    </cs:fontRef>
    <cs:spPr>
      <a:ln w="9525">
        <a:solidFill>
          <a:schemeClr val="tx1">
            <a:lumMod val="50000"/>
            <a:lumOff val="50000"/>
          </a:schemeClr>
        </a:solidFill>
        <a:prstDash val="dash"/>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ajor">
      <a:schemeClr val="tx1">
        <a:lumMod val="65000"/>
        <a:lumOff val="35000"/>
      </a:schemeClr>
    </cs:fontRef>
    <cs:defRPr sz="2000" b="0" kern="1200" cap="none" spc="0" normalizeH="0" baseline="0"/>
  </cs:title>
  <cs:trendline>
    <cs:lnRef idx="0">
      <cs:styleClr val="auto"/>
    </cs:lnRef>
    <cs:fillRef idx="0"/>
    <cs:effectRef idx="0"/>
    <cs:fontRef idx="minor">
      <a:schemeClr val="dk1"/>
    </cs:fontRef>
    <cs:spPr>
      <a:ln w="19050" cap="rnd">
        <a:solidFill>
          <a:schemeClr val="phClr"/>
        </a:solidFill>
        <a:round/>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50000"/>
            <a:lumOff val="50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s-CO"/>
          </a:p>
        </p:txBody>
      </p:sp>
      <p:sp>
        <p:nvSpPr>
          <p:cNvPr id="3" name="Marcador de fecha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69EB0BC0-9BA3-46B9-936A-0C4C43B550CF}" type="datetimeFigureOut">
              <a:rPr lang="es-CO" smtClean="0"/>
              <a:t>6/10/2020</a:t>
            </a:fld>
            <a:endParaRPr lang="es-CO"/>
          </a:p>
        </p:txBody>
      </p:sp>
      <p:sp>
        <p:nvSpPr>
          <p:cNvPr id="4" name="Marcador de imagen de diapositiva 3"/>
          <p:cNvSpPr>
            <a:spLocks noGrp="1" noRot="1" noChangeAspect="1"/>
          </p:cNvSpPr>
          <p:nvPr>
            <p:ph type="sldImg" idx="2"/>
          </p:nvPr>
        </p:nvSpPr>
        <p:spPr>
          <a:xfrm>
            <a:off x="1189038" y="1252538"/>
            <a:ext cx="4510087" cy="3381375"/>
          </a:xfrm>
          <a:prstGeom prst="rect">
            <a:avLst/>
          </a:prstGeom>
          <a:noFill/>
          <a:ln w="12700">
            <a:solidFill>
              <a:prstClr val="black"/>
            </a:solidFill>
          </a:ln>
        </p:spPr>
        <p:txBody>
          <a:bodyPr vert="horz" lIns="91440" tIns="45720" rIns="91440" bIns="45720" rtlCol="0" anchor="ctr"/>
          <a:lstStyle/>
          <a:p>
            <a:endParaRPr lang="es-CO"/>
          </a:p>
        </p:txBody>
      </p:sp>
      <p:sp>
        <p:nvSpPr>
          <p:cNvPr id="5" name="Marcador de notas 4"/>
          <p:cNvSpPr>
            <a:spLocks noGrp="1"/>
          </p:cNvSpPr>
          <p:nvPr>
            <p:ph type="body" sz="quarter" idx="3"/>
          </p:nvPr>
        </p:nvSpPr>
        <p:spPr>
          <a:xfrm>
            <a:off x="688975" y="4821238"/>
            <a:ext cx="5510213" cy="3944937"/>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6" name="Marcador de pie de página 5"/>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a:defRPr sz="1200"/>
            </a:lvl1pPr>
          </a:lstStyle>
          <a:p>
            <a:endParaRPr lang="es-CO"/>
          </a:p>
        </p:txBody>
      </p:sp>
      <p:sp>
        <p:nvSpPr>
          <p:cNvPr id="7" name="Marcador de número de diapositiva 6"/>
          <p:cNvSpPr>
            <a:spLocks noGrp="1"/>
          </p:cNvSpPr>
          <p:nvPr>
            <p:ph type="sldNum" sz="quarter" idx="5"/>
          </p:nvPr>
        </p:nvSpPr>
        <p:spPr>
          <a:xfrm>
            <a:off x="3902075" y="9517063"/>
            <a:ext cx="2984500" cy="501650"/>
          </a:xfrm>
          <a:prstGeom prst="rect">
            <a:avLst/>
          </a:prstGeom>
        </p:spPr>
        <p:txBody>
          <a:bodyPr vert="horz" lIns="91440" tIns="45720" rIns="91440" bIns="45720" rtlCol="0" anchor="b"/>
          <a:lstStyle>
            <a:lvl1pPr algn="r">
              <a:defRPr sz="1200"/>
            </a:lvl1pPr>
          </a:lstStyle>
          <a:p>
            <a:fld id="{B148909F-E698-4822-9125-D2CD0217EB14}" type="slidenum">
              <a:rPr lang="es-CO" smtClean="0"/>
              <a:t>‹Nº›</a:t>
            </a:fld>
            <a:endParaRPr lang="es-CO"/>
          </a:p>
        </p:txBody>
      </p:sp>
    </p:spTree>
    <p:extLst>
      <p:ext uri="{BB962C8B-B14F-4D97-AF65-F5344CB8AC3E}">
        <p14:creationId xmlns:p14="http://schemas.microsoft.com/office/powerpoint/2010/main" val="39785768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O" dirty="0"/>
          </a:p>
        </p:txBody>
      </p:sp>
      <p:sp>
        <p:nvSpPr>
          <p:cNvPr id="4" name="Marcador de número de diapositiva 3"/>
          <p:cNvSpPr>
            <a:spLocks noGrp="1"/>
          </p:cNvSpPr>
          <p:nvPr>
            <p:ph type="sldNum" sz="quarter" idx="10"/>
          </p:nvPr>
        </p:nvSpPr>
        <p:spPr/>
        <p:txBody>
          <a:bodyPr/>
          <a:lstStyle/>
          <a:p>
            <a:fld id="{B148909F-E698-4822-9125-D2CD0217EB14}" type="slidenum">
              <a:rPr lang="es-CO" smtClean="0"/>
              <a:t>4</a:t>
            </a:fld>
            <a:endParaRPr lang="es-CO"/>
          </a:p>
        </p:txBody>
      </p:sp>
    </p:spTree>
    <p:extLst>
      <p:ext uri="{BB962C8B-B14F-4D97-AF65-F5344CB8AC3E}">
        <p14:creationId xmlns:p14="http://schemas.microsoft.com/office/powerpoint/2010/main" val="39180130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9"/>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9"/>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50FB1842-FFE9-409B-8A37-04893FFE368D}" type="datetimeFigureOut">
              <a:rPr lang="es-CO" smtClean="0"/>
              <a:pPr/>
              <a:t>6/10/2020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158E616C-18FC-48D7-8B7C-FD5B3D61267F}"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B1842-FFE9-409B-8A37-04893FFE368D}" type="datetimeFigureOut">
              <a:rPr lang="es-CO" smtClean="0"/>
              <a:pPr/>
              <a:t>6/10/2020</a:t>
            </a:fld>
            <a:endParaRPr lang="es-CO"/>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8E616C-18FC-48D7-8B7C-FD5B3D61267F}"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notificacionesjudiciales@itp.edu.co"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chart" Target="../charts/char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0" y="548680"/>
            <a:ext cx="9144000" cy="4524315"/>
          </a:xfrm>
          <a:prstGeom prst="rect">
            <a:avLst/>
          </a:prstGeom>
          <a:noFill/>
        </p:spPr>
        <p:txBody>
          <a:bodyPr wrap="square" rtlCol="0">
            <a:spAutoFit/>
          </a:bodyPr>
          <a:lstStyle/>
          <a:p>
            <a:pPr algn="ctr"/>
            <a:r>
              <a:rPr lang="es-CO" dirty="0"/>
              <a:t>OFICINA DE ATENCIÓN AL </a:t>
            </a:r>
            <a:r>
              <a:rPr lang="es-CO" dirty="0" smtClean="0"/>
              <a:t>USUARIO </a:t>
            </a:r>
            <a:r>
              <a:rPr lang="es-CO" dirty="0"/>
              <a:t>INSTITUTO TECNOLÓGICO DEL PUTUMAYO </a:t>
            </a:r>
          </a:p>
          <a:p>
            <a:pPr algn="ctr"/>
            <a:r>
              <a:rPr lang="es-CO" dirty="0"/>
              <a:t>RESOLUCIONES </a:t>
            </a:r>
            <a:r>
              <a:rPr lang="es-CO" dirty="0" err="1"/>
              <a:t>Nros</a:t>
            </a:r>
            <a:r>
              <a:rPr lang="es-CO" dirty="0"/>
              <a:t>. 0316/2015 - 0070/2016 </a:t>
            </a:r>
          </a:p>
          <a:p>
            <a:r>
              <a:rPr lang="es-CO" dirty="0">
                <a:solidFill>
                  <a:schemeClr val="bg1"/>
                </a:solidFill>
              </a:rPr>
              <a:t> </a:t>
            </a:r>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pPr algn="ctr"/>
            <a:endParaRPr lang="es-CO" dirty="0" smtClean="0"/>
          </a:p>
          <a:p>
            <a:pPr algn="ctr"/>
            <a:endParaRPr lang="es-CO" dirty="0"/>
          </a:p>
          <a:p>
            <a:endParaRPr lang="es-CO" dirty="0"/>
          </a:p>
        </p:txBody>
      </p:sp>
      <p:pic>
        <p:nvPicPr>
          <p:cNvPr id="5" name="Imagen 4" descr="web itp.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43808" y="1340768"/>
            <a:ext cx="3429000" cy="3596640"/>
          </a:xfrm>
          <a:prstGeom prst="rect">
            <a:avLst/>
          </a:prstGeom>
        </p:spPr>
      </p:pic>
    </p:spTree>
    <p:extLst>
      <p:ext uri="{BB962C8B-B14F-4D97-AF65-F5344CB8AC3E}">
        <p14:creationId xmlns:p14="http://schemas.microsoft.com/office/powerpoint/2010/main" val="2934036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descr="LOGO 2.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50806" y="3429000"/>
            <a:ext cx="3672408" cy="1610970"/>
          </a:xfrm>
          <a:prstGeom prst="rect">
            <a:avLst/>
          </a:prstGeom>
        </p:spPr>
      </p:pic>
      <p:sp>
        <p:nvSpPr>
          <p:cNvPr id="5" name="CuadroTexto 4"/>
          <p:cNvSpPr txBox="1"/>
          <p:nvPr/>
        </p:nvSpPr>
        <p:spPr>
          <a:xfrm>
            <a:off x="2267744" y="1499300"/>
            <a:ext cx="4838533" cy="1569660"/>
          </a:xfrm>
          <a:prstGeom prst="rect">
            <a:avLst/>
          </a:prstGeom>
          <a:noFill/>
        </p:spPr>
        <p:txBody>
          <a:bodyPr wrap="square" rtlCol="0">
            <a:spAutoFit/>
          </a:bodyPr>
          <a:lstStyle/>
          <a:p>
            <a:pPr algn="ctr"/>
            <a:r>
              <a:rPr lang="es-ES" sz="9600" b="1" dirty="0" smtClean="0"/>
              <a:t>GRACIAS </a:t>
            </a:r>
            <a:endParaRPr lang="es-CO" sz="9600" b="1" dirty="0"/>
          </a:p>
        </p:txBody>
      </p:sp>
    </p:spTree>
    <p:extLst>
      <p:ext uri="{BB962C8B-B14F-4D97-AF65-F5344CB8AC3E}">
        <p14:creationId xmlns:p14="http://schemas.microsoft.com/office/powerpoint/2010/main" val="17049642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adroTexto 3"/>
          <p:cNvSpPr txBox="1"/>
          <p:nvPr/>
        </p:nvSpPr>
        <p:spPr>
          <a:xfrm>
            <a:off x="1043608" y="836712"/>
            <a:ext cx="6912768" cy="5909310"/>
          </a:xfrm>
          <a:prstGeom prst="rect">
            <a:avLst/>
          </a:prstGeom>
          <a:noFill/>
        </p:spPr>
        <p:txBody>
          <a:bodyPr wrap="square" rtlCol="0">
            <a:spAutoFit/>
          </a:bodyPr>
          <a:lstStyle/>
          <a:p>
            <a:pPr algn="ctr"/>
            <a:r>
              <a:rPr lang="es-CO" dirty="0" smtClean="0"/>
              <a:t>Rector</a:t>
            </a:r>
          </a:p>
          <a:p>
            <a:pPr algn="ctr"/>
            <a:r>
              <a:rPr lang="es-CO" dirty="0" smtClean="0"/>
              <a:t>Miguel </a:t>
            </a:r>
            <a:r>
              <a:rPr lang="es-CO" dirty="0" err="1" smtClean="0"/>
              <a:t>Angel</a:t>
            </a:r>
            <a:r>
              <a:rPr lang="es-CO" dirty="0" smtClean="0"/>
              <a:t> </a:t>
            </a:r>
            <a:r>
              <a:rPr lang="es-CO" dirty="0" err="1" smtClean="0"/>
              <a:t>Canchala</a:t>
            </a:r>
            <a:r>
              <a:rPr lang="es-CO" dirty="0" smtClean="0"/>
              <a:t> Delgado</a:t>
            </a:r>
          </a:p>
          <a:p>
            <a:pPr algn="ctr"/>
            <a:r>
              <a:rPr lang="es-CO" dirty="0" smtClean="0"/>
              <a:t>Rector (e)</a:t>
            </a:r>
          </a:p>
          <a:p>
            <a:pPr algn="ctr"/>
            <a:endParaRPr lang="es-CO" dirty="0" smtClean="0"/>
          </a:p>
          <a:p>
            <a:pPr algn="ctr"/>
            <a:r>
              <a:rPr lang="es-CO" dirty="0" smtClean="0"/>
              <a:t>Vicerrectoría Administrativa </a:t>
            </a:r>
          </a:p>
          <a:p>
            <a:pPr algn="ctr"/>
            <a:r>
              <a:rPr lang="es-CO" dirty="0" smtClean="0"/>
              <a:t>Octavio Castaño </a:t>
            </a:r>
            <a:r>
              <a:rPr lang="es-CO" dirty="0" err="1" smtClean="0"/>
              <a:t>Artunduaga</a:t>
            </a:r>
            <a:endParaRPr lang="es-CO" dirty="0" smtClean="0"/>
          </a:p>
          <a:p>
            <a:pPr algn="ctr"/>
            <a:r>
              <a:rPr lang="es-CO" dirty="0" smtClean="0"/>
              <a:t>Vicerrector Administrativo</a:t>
            </a:r>
          </a:p>
          <a:p>
            <a:pPr algn="ctr"/>
            <a:endParaRPr lang="es-CO" dirty="0"/>
          </a:p>
          <a:p>
            <a:pPr algn="ctr"/>
            <a:r>
              <a:rPr lang="es-CO" dirty="0"/>
              <a:t>Oficina de </a:t>
            </a:r>
            <a:r>
              <a:rPr lang="es-CO" dirty="0" smtClean="0"/>
              <a:t>Atención al Ciudadano </a:t>
            </a:r>
            <a:endParaRPr lang="es-CO" dirty="0"/>
          </a:p>
          <a:p>
            <a:pPr algn="ctr"/>
            <a:r>
              <a:rPr lang="es-CO" dirty="0" smtClean="0"/>
              <a:t>Responsable Martha Judith Pérez</a:t>
            </a:r>
          </a:p>
          <a:p>
            <a:pPr algn="ctr"/>
            <a:r>
              <a:rPr lang="es-CO" dirty="0" smtClean="0"/>
              <a:t>Apoyo a Vicerrectoría Administrativa</a:t>
            </a:r>
          </a:p>
          <a:p>
            <a:pPr algn="ctr"/>
            <a:endParaRPr lang="es-CO" dirty="0"/>
          </a:p>
          <a:p>
            <a:pPr algn="ctr"/>
            <a:r>
              <a:rPr lang="es-CO" dirty="0" smtClean="0"/>
              <a:t>Documento Elaborado por: </a:t>
            </a:r>
            <a:r>
              <a:rPr lang="es-CO" dirty="0" err="1" smtClean="0"/>
              <a:t>Brigitte</a:t>
            </a:r>
            <a:r>
              <a:rPr lang="es-CO" dirty="0" smtClean="0"/>
              <a:t> </a:t>
            </a:r>
            <a:r>
              <a:rPr lang="es-CO" dirty="0" err="1" smtClean="0"/>
              <a:t>Karolina</a:t>
            </a:r>
            <a:r>
              <a:rPr lang="es-CO" dirty="0" smtClean="0"/>
              <a:t> Aguirre </a:t>
            </a:r>
            <a:r>
              <a:rPr lang="es-CO" dirty="0" err="1" smtClean="0"/>
              <a:t>Liñeiro</a:t>
            </a:r>
            <a:endParaRPr lang="es-CO" dirty="0" smtClean="0"/>
          </a:p>
          <a:p>
            <a:pPr algn="ctr"/>
            <a:r>
              <a:rPr lang="es-CO" dirty="0" smtClean="0"/>
              <a:t>Apoyo </a:t>
            </a:r>
            <a:r>
              <a:rPr lang="es-CO" dirty="0"/>
              <a:t>a </a:t>
            </a:r>
            <a:r>
              <a:rPr lang="es-CO" dirty="0" smtClean="0"/>
              <a:t>Vicerrectoría Académica</a:t>
            </a:r>
          </a:p>
          <a:p>
            <a:pPr algn="ctr"/>
            <a:r>
              <a:rPr lang="es-CO" dirty="0" smtClean="0"/>
              <a:t>Luz Yanuba Cabezas Isaza</a:t>
            </a:r>
          </a:p>
          <a:p>
            <a:pPr algn="ctr"/>
            <a:r>
              <a:rPr lang="es-CO" dirty="0" smtClean="0"/>
              <a:t>Apoyo a Vicerrectoría Administrativa</a:t>
            </a:r>
            <a:endParaRPr lang="es-CO" dirty="0"/>
          </a:p>
          <a:p>
            <a:pPr algn="ctr"/>
            <a:endParaRPr lang="es-CO" dirty="0" smtClean="0"/>
          </a:p>
          <a:p>
            <a:pPr algn="ctr"/>
            <a:endParaRPr lang="es-CO" dirty="0" smtClean="0"/>
          </a:p>
          <a:p>
            <a:pPr algn="ctr"/>
            <a:endParaRPr lang="es-CO" dirty="0"/>
          </a:p>
          <a:p>
            <a:pPr algn="ctr"/>
            <a:endParaRPr lang="es-CO" dirty="0" smtClean="0"/>
          </a:p>
          <a:p>
            <a:pPr algn="ctr"/>
            <a:endParaRPr lang="es-CO" dirty="0"/>
          </a:p>
        </p:txBody>
      </p:sp>
    </p:spTree>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xmlns:p14="http://schemas.microsoft.com/office/powerpoint/2010/main" spd="slow">
        <p:checker/>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4639"/>
            <a:ext cx="8229600" cy="922113"/>
          </a:xfrm>
        </p:spPr>
        <p:txBody>
          <a:bodyPr>
            <a:normAutofit fontScale="90000"/>
          </a:bodyPr>
          <a:lstStyle/>
          <a:p>
            <a:r>
              <a:rPr lang="es-CO" sz="2200" dirty="0"/>
              <a:t/>
            </a:r>
            <a:br>
              <a:rPr lang="es-CO" sz="2200" dirty="0"/>
            </a:br>
            <a:r>
              <a:rPr lang="es-CO" sz="2000" b="1" dirty="0"/>
              <a:t>INFORME MENSUAL DE </a:t>
            </a:r>
            <a:r>
              <a:rPr lang="es-CO" sz="2000" b="1" dirty="0" smtClean="0"/>
              <a:t>PQRSD </a:t>
            </a:r>
            <a:r>
              <a:rPr lang="es-CO" sz="2000" b="1" dirty="0"/>
              <a:t/>
            </a:r>
            <a:br>
              <a:rPr lang="es-CO" sz="2000" b="1" dirty="0"/>
            </a:br>
            <a:r>
              <a:rPr lang="es-CO" sz="2000" b="1" dirty="0" smtClean="0"/>
              <a:t>JUNIO DE 2019</a:t>
            </a:r>
            <a:r>
              <a:rPr lang="es-CO" sz="2000" dirty="0"/>
              <a:t/>
            </a:r>
            <a:br>
              <a:rPr lang="es-CO" sz="2000" dirty="0"/>
            </a:br>
            <a:endParaRPr lang="es-CO" sz="2000" dirty="0"/>
          </a:p>
        </p:txBody>
      </p:sp>
      <p:sp>
        <p:nvSpPr>
          <p:cNvPr id="4" name="Marcador de contenido 2"/>
          <p:cNvSpPr>
            <a:spLocks noGrp="1"/>
          </p:cNvSpPr>
          <p:nvPr>
            <p:ph idx="1"/>
          </p:nvPr>
        </p:nvSpPr>
        <p:spPr>
          <a:xfrm>
            <a:off x="605823" y="1051720"/>
            <a:ext cx="7884876" cy="242239"/>
          </a:xfrm>
        </p:spPr>
        <p:txBody>
          <a:bodyPr>
            <a:noAutofit/>
          </a:bodyPr>
          <a:lstStyle/>
          <a:p>
            <a:pPr marL="0" indent="0" algn="ctr">
              <a:buNone/>
            </a:pPr>
            <a:r>
              <a:rPr lang="es-CO" sz="1200" b="1" dirty="0" smtClean="0"/>
              <a:t>TOTAL PQRSD RECIBIDAS </a:t>
            </a:r>
            <a:r>
              <a:rPr lang="es-CO" sz="1200" b="1" dirty="0"/>
              <a:t>POR LA </a:t>
            </a:r>
            <a:r>
              <a:rPr lang="es-CO" sz="1200" b="1" dirty="0" smtClean="0"/>
              <a:t>OFICINA: </a:t>
            </a:r>
            <a:r>
              <a:rPr lang="es-CO" sz="1400" dirty="0">
                <a:solidFill>
                  <a:srgbClr val="FF0000"/>
                </a:solidFill>
              </a:rPr>
              <a:t/>
            </a:r>
            <a:br>
              <a:rPr lang="es-CO" sz="1400" dirty="0">
                <a:solidFill>
                  <a:srgbClr val="FF0000"/>
                </a:solidFill>
              </a:rPr>
            </a:br>
            <a:endParaRPr lang="es-CO" sz="1400" dirty="0" smtClean="0">
              <a:solidFill>
                <a:srgbClr val="FF0000"/>
              </a:solidFill>
            </a:endParaRPr>
          </a:p>
          <a:p>
            <a:pPr marL="0" indent="0" algn="ctr">
              <a:buNone/>
            </a:pPr>
            <a:endParaRPr lang="es-CO" sz="1400" dirty="0" smtClean="0"/>
          </a:p>
          <a:p>
            <a:pPr marL="0" indent="0" algn="ctr">
              <a:buNone/>
            </a:pPr>
            <a:endParaRPr lang="es-CO" sz="1400" dirty="0"/>
          </a:p>
          <a:p>
            <a:pPr marL="0" indent="0" algn="ctr">
              <a:buNone/>
            </a:pPr>
            <a:endParaRPr lang="es-CO" sz="1400" dirty="0"/>
          </a:p>
          <a:p>
            <a:pPr marL="0" indent="0" algn="just">
              <a:buNone/>
            </a:pPr>
            <a:endParaRPr lang="es-CO" sz="1400" dirty="0" smtClean="0"/>
          </a:p>
          <a:p>
            <a:pPr marL="0" indent="0" algn="just">
              <a:buNone/>
            </a:pPr>
            <a:endParaRPr lang="es-CO" sz="1200" dirty="0"/>
          </a:p>
          <a:p>
            <a:pPr marL="0" indent="0" algn="just">
              <a:buNone/>
            </a:pPr>
            <a:endParaRPr lang="es-CO" sz="1400" dirty="0" smtClean="0"/>
          </a:p>
          <a:p>
            <a:pPr marL="0" indent="0" algn="just">
              <a:buNone/>
            </a:pPr>
            <a:endParaRPr lang="es-CO" sz="1400" dirty="0" smtClean="0"/>
          </a:p>
          <a:p>
            <a:pPr marL="0" indent="0" algn="just">
              <a:buNone/>
            </a:pPr>
            <a:endParaRPr lang="es-CO" sz="1400" dirty="0"/>
          </a:p>
          <a:p>
            <a:pPr marL="0" indent="0" algn="just">
              <a:buNone/>
            </a:pPr>
            <a:endParaRPr lang="es-CO" sz="1400" dirty="0" smtClean="0"/>
          </a:p>
          <a:p>
            <a:pPr marL="0" indent="0" algn="just">
              <a:buNone/>
            </a:pPr>
            <a:endParaRPr lang="es-CO" sz="1400" dirty="0" smtClean="0"/>
          </a:p>
          <a:p>
            <a:pPr marL="0" indent="0" algn="just">
              <a:buNone/>
            </a:pPr>
            <a:endParaRPr lang="es-CO" sz="1600"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dirty="0"/>
          </a:p>
          <a:p>
            <a:pPr marL="0" indent="0" algn="just">
              <a:buNone/>
            </a:pPr>
            <a:endParaRPr lang="es-CO" dirty="0" smtClean="0"/>
          </a:p>
          <a:p>
            <a:pPr marL="0" indent="0" algn="just">
              <a:buNone/>
            </a:pPr>
            <a:endParaRPr lang="es-CO" sz="1400" dirty="0"/>
          </a:p>
          <a:p>
            <a:pPr marL="0" indent="0" algn="just">
              <a:buNone/>
            </a:pPr>
            <a:endParaRPr lang="es-CO" sz="1400" dirty="0" smtClean="0"/>
          </a:p>
          <a:p>
            <a:pPr marL="0" indent="0" algn="just">
              <a:buNone/>
            </a:pPr>
            <a:endParaRPr lang="es-CO" sz="1400" dirty="0"/>
          </a:p>
          <a:p>
            <a:pPr marL="0" indent="0" algn="just">
              <a:buNone/>
            </a:pPr>
            <a:endParaRPr lang="es-CO" sz="1400" i="1" dirty="0"/>
          </a:p>
          <a:p>
            <a:pPr marL="0" indent="0" algn="just">
              <a:buNone/>
            </a:pPr>
            <a:endParaRPr lang="es-CO" sz="1400" dirty="0">
              <a:solidFill>
                <a:srgbClr val="FF0000"/>
              </a:solidFill>
            </a:endParaRPr>
          </a:p>
        </p:txBody>
      </p:sp>
      <p:sp>
        <p:nvSpPr>
          <p:cNvPr id="3" name="Rectángulo 2"/>
          <p:cNvSpPr/>
          <p:nvPr/>
        </p:nvSpPr>
        <p:spPr>
          <a:xfrm>
            <a:off x="287524" y="4502802"/>
            <a:ext cx="8568952" cy="1015663"/>
          </a:xfrm>
          <a:prstGeom prst="rect">
            <a:avLst/>
          </a:prstGeom>
        </p:spPr>
        <p:txBody>
          <a:bodyPr wrap="square">
            <a:spAutoFit/>
          </a:bodyPr>
          <a:lstStyle/>
          <a:p>
            <a:pPr algn="just"/>
            <a:r>
              <a:rPr lang="es-CO" sz="1500" dirty="0"/>
              <a:t>A través de la oficina de atención al ciudadano en el mes de </a:t>
            </a:r>
            <a:r>
              <a:rPr lang="es-CO" sz="1500" dirty="0" smtClean="0"/>
              <a:t>JULIO </a:t>
            </a:r>
            <a:r>
              <a:rPr lang="es-CO" sz="1500" dirty="0"/>
              <a:t>de 2019 se </a:t>
            </a:r>
            <a:r>
              <a:rPr lang="es-CO" sz="1500"/>
              <a:t>recibieron </a:t>
            </a:r>
            <a:r>
              <a:rPr lang="es-CO" sz="1500" smtClean="0"/>
              <a:t>121</a:t>
            </a:r>
            <a:r>
              <a:rPr lang="es-CO" sz="1500" smtClean="0">
                <a:solidFill>
                  <a:srgbClr val="FF0000"/>
                </a:solidFill>
              </a:rPr>
              <a:t> </a:t>
            </a:r>
            <a:r>
              <a:rPr lang="es-CO" sz="1500" dirty="0"/>
              <a:t>requerimientos por el canal de atención presencial, 4</a:t>
            </a:r>
            <a:r>
              <a:rPr lang="es-CO" sz="1500" dirty="0" smtClean="0"/>
              <a:t>3 </a:t>
            </a:r>
            <a:r>
              <a:rPr lang="es-CO" sz="1500" dirty="0"/>
              <a:t>por el canal virtual y </a:t>
            </a:r>
            <a:r>
              <a:rPr lang="es-CO" sz="1500" dirty="0" smtClean="0"/>
              <a:t>103 </a:t>
            </a:r>
            <a:r>
              <a:rPr lang="es-CO" sz="1500" dirty="0"/>
              <a:t>a través del canal telefónico, para un total </a:t>
            </a:r>
            <a:r>
              <a:rPr lang="es-CO" sz="1500" dirty="0" smtClean="0"/>
              <a:t>de 187  PQRSD</a:t>
            </a:r>
            <a:r>
              <a:rPr lang="es-CO" sz="1500" dirty="0"/>
              <a:t>,  garantizando el registro del 100% de las PQRSD recibidas en el canal presencial y el oportuno redireccionamiento a las dependencias competentes para el tramite pertinente.</a:t>
            </a:r>
          </a:p>
        </p:txBody>
      </p:sp>
      <p:graphicFrame>
        <p:nvGraphicFramePr>
          <p:cNvPr id="7" name="Gráfico 6"/>
          <p:cNvGraphicFramePr>
            <a:graphicFrameLocks/>
          </p:cNvGraphicFramePr>
          <p:nvPr>
            <p:extLst>
              <p:ext uri="{D42A27DB-BD31-4B8C-83A1-F6EECF244321}">
                <p14:modId xmlns:p14="http://schemas.microsoft.com/office/powerpoint/2010/main" val="1551859722"/>
              </p:ext>
            </p:extLst>
          </p:nvPr>
        </p:nvGraphicFramePr>
        <p:xfrm>
          <a:off x="1331640" y="1196752"/>
          <a:ext cx="6296024" cy="34575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871738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51520" y="404664"/>
            <a:ext cx="8640960" cy="2169063"/>
          </a:xfrm>
        </p:spPr>
        <p:txBody>
          <a:bodyPr>
            <a:noAutofit/>
          </a:bodyPr>
          <a:lstStyle/>
          <a:p>
            <a:pPr marL="0" indent="0" algn="just">
              <a:buNone/>
            </a:pPr>
            <a:r>
              <a:rPr lang="es-CO" sz="1500" dirty="0" smtClean="0"/>
              <a:t>Los </a:t>
            </a:r>
            <a:r>
              <a:rPr lang="es-CO" sz="1500" dirty="0"/>
              <a:t>correos electrónicos </a:t>
            </a:r>
            <a:r>
              <a:rPr lang="es-CO" sz="1500" u="sng" dirty="0" smtClean="0">
                <a:solidFill>
                  <a:srgbClr val="00B0F0"/>
                </a:solidFill>
              </a:rPr>
              <a:t>atencionalusuario@itp.edu.co</a:t>
            </a:r>
            <a:r>
              <a:rPr lang="es-CO" sz="1500" dirty="0" smtClean="0">
                <a:solidFill>
                  <a:srgbClr val="00B0F0"/>
                </a:solidFill>
              </a:rPr>
              <a:t> </a:t>
            </a:r>
            <a:r>
              <a:rPr lang="es-CO" sz="1500" dirty="0"/>
              <a:t>y  </a:t>
            </a:r>
            <a:r>
              <a:rPr lang="es-CO" sz="1500" dirty="0">
                <a:hlinkClick r:id="rId3"/>
              </a:rPr>
              <a:t>notificacionesjudiciales@itp.edu.co</a:t>
            </a:r>
            <a:r>
              <a:rPr lang="es-CO" sz="1500" dirty="0"/>
              <a:t> , se encuentra activo las 24 horas, no obstante las peticiones, quejas, reclamos y notificaciones enviadas por estos medios se gestionan en horas y días </a:t>
            </a:r>
            <a:r>
              <a:rPr lang="es-CO" sz="1500" dirty="0" smtClean="0"/>
              <a:t>hábiles, una </a:t>
            </a:r>
            <a:r>
              <a:rPr lang="es-CO" sz="1500" dirty="0"/>
              <a:t>vez </a:t>
            </a:r>
            <a:r>
              <a:rPr lang="es-CO" sz="1500" dirty="0" smtClean="0"/>
              <a:t>verificado  </a:t>
            </a:r>
            <a:r>
              <a:rPr lang="es-CO" sz="1500" dirty="0"/>
              <a:t>se constató que en el mes de </a:t>
            </a:r>
            <a:r>
              <a:rPr lang="es-CO" sz="1500" dirty="0" smtClean="0"/>
              <a:t>junio  </a:t>
            </a:r>
            <a:r>
              <a:rPr lang="es-CO" sz="1500" dirty="0"/>
              <a:t>de </a:t>
            </a:r>
            <a:r>
              <a:rPr lang="es-CO" sz="1500" dirty="0" smtClean="0"/>
              <a:t>2019 a través del correo de notificaciones se recibieron trece (</a:t>
            </a:r>
            <a:r>
              <a:rPr lang="es-CO" sz="1500" dirty="0"/>
              <a:t>2</a:t>
            </a:r>
            <a:r>
              <a:rPr lang="es-CO" sz="1500" dirty="0" smtClean="0"/>
              <a:t>) requerimientos y/o notificaciones,  y al correo de atención al usuario llegaron cuarenta y tres (43) PQRSD, por </a:t>
            </a:r>
            <a:r>
              <a:rPr lang="es-CO" sz="1500" dirty="0"/>
              <a:t>la línea móvil </a:t>
            </a:r>
            <a:r>
              <a:rPr lang="es-CO" sz="1500" dirty="0" smtClean="0"/>
              <a:t>3103310083 </a:t>
            </a:r>
            <a:r>
              <a:rPr lang="es-CO" sz="1500" dirty="0"/>
              <a:t>de atención al ciudadano </a:t>
            </a:r>
            <a:r>
              <a:rPr lang="es-CO" sz="1500" dirty="0" smtClean="0"/>
              <a:t>se atendieron ciento tres(103) llamadas entre realizadas y recibidas, dónde </a:t>
            </a:r>
            <a:r>
              <a:rPr lang="es-CO" sz="1500" dirty="0"/>
              <a:t>se brindó información tendiente a la oferta </a:t>
            </a:r>
            <a:r>
              <a:rPr lang="es-CO" sz="1500" dirty="0" smtClean="0"/>
              <a:t>académica, fechas de matriculas, valores de pago para diferentes tramites Institucionales, información de respuestas a solicitudes, información para contactar a otras dependencias y </a:t>
            </a:r>
            <a:r>
              <a:rPr lang="es-CO" sz="1500" dirty="0"/>
              <a:t>orientación sobre temas y servicios que son competencia del ITP.    </a:t>
            </a:r>
          </a:p>
          <a:p>
            <a:pPr marL="0" indent="0" algn="ctr">
              <a:buNone/>
            </a:pPr>
            <a:endParaRPr lang="es-CO" sz="800" dirty="0" smtClean="0"/>
          </a:p>
          <a:p>
            <a:pPr marL="0" indent="0" algn="just">
              <a:buNone/>
            </a:pPr>
            <a:endParaRPr lang="es-CO" sz="600" dirty="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smtClean="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a:p>
            <a:pPr marL="0" indent="0" algn="just">
              <a:buNone/>
            </a:pPr>
            <a:endParaRPr lang="es-CO" sz="600" dirty="0"/>
          </a:p>
          <a:p>
            <a:pPr marL="0" indent="0" algn="just">
              <a:buNone/>
            </a:pPr>
            <a:endParaRPr lang="es-CO" sz="600" dirty="0" smtClean="0"/>
          </a:p>
        </p:txBody>
      </p:sp>
      <p:graphicFrame>
        <p:nvGraphicFramePr>
          <p:cNvPr id="7" name="Gráfico 6"/>
          <p:cNvGraphicFramePr>
            <a:graphicFrameLocks/>
          </p:cNvGraphicFramePr>
          <p:nvPr>
            <p:extLst>
              <p:ext uri="{D42A27DB-BD31-4B8C-83A1-F6EECF244321}">
                <p14:modId xmlns:p14="http://schemas.microsoft.com/office/powerpoint/2010/main" val="782082044"/>
              </p:ext>
            </p:extLst>
          </p:nvPr>
        </p:nvGraphicFramePr>
        <p:xfrm>
          <a:off x="-108166" y="2439184"/>
          <a:ext cx="4736206" cy="321071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8" name="Gráfico 7"/>
          <p:cNvGraphicFramePr>
            <a:graphicFrameLocks/>
          </p:cNvGraphicFramePr>
          <p:nvPr>
            <p:extLst>
              <p:ext uri="{D42A27DB-BD31-4B8C-83A1-F6EECF244321}">
                <p14:modId xmlns:p14="http://schemas.microsoft.com/office/powerpoint/2010/main" val="2429753775"/>
              </p:ext>
            </p:extLst>
          </p:nvPr>
        </p:nvGraphicFramePr>
        <p:xfrm>
          <a:off x="4450010" y="2377667"/>
          <a:ext cx="4448174" cy="3333750"/>
        </p:xfrm>
        <a:graphic>
          <a:graphicData uri="http://schemas.openxmlformats.org/drawingml/2006/chart">
            <c:chart xmlns:c="http://schemas.openxmlformats.org/drawingml/2006/chart" xmlns:r="http://schemas.openxmlformats.org/officeDocument/2006/relationships" r:id="rId5"/>
          </a:graphicData>
        </a:graphic>
      </p:graphicFrame>
    </p:spTree>
    <p:extLst>
      <p:ext uri="{BB962C8B-B14F-4D97-AF65-F5344CB8AC3E}">
        <p14:creationId xmlns:p14="http://schemas.microsoft.com/office/powerpoint/2010/main" val="40115037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440930"/>
            <a:ext cx="8229600" cy="666080"/>
          </a:xfrm>
        </p:spPr>
        <p:txBody>
          <a:bodyPr>
            <a:normAutofit/>
          </a:bodyPr>
          <a:lstStyle/>
          <a:p>
            <a:r>
              <a:rPr lang="es-CO" sz="2000" dirty="0" smtClean="0"/>
              <a:t>TIPOLOGÍA O MODALIDADES  </a:t>
            </a:r>
            <a:endParaRPr lang="es-CO" sz="2000" dirty="0"/>
          </a:p>
        </p:txBody>
      </p:sp>
      <p:sp>
        <p:nvSpPr>
          <p:cNvPr id="3" name="Marcador de contenido 2"/>
          <p:cNvSpPr>
            <a:spLocks noGrp="1"/>
          </p:cNvSpPr>
          <p:nvPr>
            <p:ph idx="1"/>
          </p:nvPr>
        </p:nvSpPr>
        <p:spPr>
          <a:xfrm>
            <a:off x="429934" y="1033990"/>
            <a:ext cx="8229600" cy="4483241"/>
          </a:xfrm>
        </p:spPr>
        <p:txBody>
          <a:bodyPr>
            <a:normAutofit/>
          </a:bodyPr>
          <a:lstStyle/>
          <a:p>
            <a:pPr marL="0" indent="0" algn="just">
              <a:buNone/>
            </a:pPr>
            <a:r>
              <a:rPr lang="es-CO" sz="1400" dirty="0"/>
              <a:t>Para interpretar y aplicar el tipo de solicitudes recibidas se tendrán en cuenta las siguientes definiciones: Peticiones; Quejas; Reclamos; Sugerencias y Denuncias, de acuerdo a la Resolución </a:t>
            </a:r>
            <a:r>
              <a:rPr lang="es-CO" sz="1400" dirty="0" smtClean="0"/>
              <a:t>No.0070/2016.</a:t>
            </a:r>
          </a:p>
          <a:p>
            <a:pPr marL="0" indent="0" algn="ctr">
              <a:buNone/>
            </a:pPr>
            <a:endParaRPr lang="es-CO" sz="1400" dirty="0" smtClean="0"/>
          </a:p>
          <a:p>
            <a:pPr marL="0" indent="0" algn="ctr">
              <a:buNone/>
            </a:pPr>
            <a:r>
              <a:rPr lang="es-CO" sz="1400" dirty="0" smtClean="0"/>
              <a:t>PQRSD RECIBIDOS POR EL CANAL PRESENCIAL</a:t>
            </a:r>
          </a:p>
          <a:p>
            <a:pPr marL="0" indent="0" algn="ctr">
              <a:buNone/>
            </a:pPr>
            <a:endParaRPr lang="es-CO" sz="1400" dirty="0" smtClean="0"/>
          </a:p>
          <a:p>
            <a:pPr marL="0" indent="0" algn="ctr">
              <a:buNone/>
            </a:pPr>
            <a:endParaRPr lang="es-CO" sz="1400" dirty="0"/>
          </a:p>
          <a:p>
            <a:pPr marL="0" indent="0" algn="just">
              <a:buNone/>
            </a:pPr>
            <a:endParaRPr lang="es-CO" sz="7200" dirty="0"/>
          </a:p>
          <a:p>
            <a:pPr marL="0" indent="0" algn="ctr">
              <a:buNone/>
            </a:pPr>
            <a:endParaRPr lang="es-ES" sz="1200" dirty="0" smtClean="0"/>
          </a:p>
          <a:p>
            <a:pPr marL="0" indent="0" algn="ctr">
              <a:buNone/>
            </a:pPr>
            <a:endParaRPr lang="es-ES" sz="1200" dirty="0"/>
          </a:p>
          <a:p>
            <a:pPr marL="0" indent="0" algn="ctr">
              <a:buNone/>
            </a:pPr>
            <a:endParaRPr lang="es-ES" sz="1200" dirty="0" smtClean="0"/>
          </a:p>
          <a:p>
            <a:pPr marL="0" indent="0" algn="ctr">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latin typeface="Calibri" panose="020F0502020204030204" pitchFamily="34" charset="0"/>
            </a:endParaRPr>
          </a:p>
          <a:p>
            <a:pPr marL="0" indent="0" algn="just">
              <a:buNone/>
            </a:pPr>
            <a:endParaRPr lang="es-CO" sz="7200" dirty="0">
              <a:latin typeface="Calibri" panose="020F0502020204030204" pitchFamily="34" charset="0"/>
            </a:endParaRPr>
          </a:p>
          <a:p>
            <a:pPr marL="0" indent="0" algn="just">
              <a:buNone/>
            </a:pPr>
            <a:endParaRPr lang="es-CO" sz="7200" dirty="0" smtClean="0"/>
          </a:p>
          <a:p>
            <a:pPr marL="0" indent="0" algn="just">
              <a:buNone/>
            </a:pPr>
            <a:endParaRPr lang="es-CO" sz="7200" dirty="0" smtClean="0"/>
          </a:p>
          <a:p>
            <a:pPr marL="0" indent="0" algn="just">
              <a:buNone/>
            </a:pPr>
            <a:endParaRPr lang="es-CO" sz="7200" dirty="0" smtClean="0"/>
          </a:p>
        </p:txBody>
      </p:sp>
      <p:graphicFrame>
        <p:nvGraphicFramePr>
          <p:cNvPr id="4" name="Tabla 3"/>
          <p:cNvGraphicFramePr>
            <a:graphicFrameLocks noGrp="1"/>
          </p:cNvGraphicFramePr>
          <p:nvPr>
            <p:extLst>
              <p:ext uri="{D42A27DB-BD31-4B8C-83A1-F6EECF244321}">
                <p14:modId xmlns:p14="http://schemas.microsoft.com/office/powerpoint/2010/main" val="4025896319"/>
              </p:ext>
            </p:extLst>
          </p:nvPr>
        </p:nvGraphicFramePr>
        <p:xfrm>
          <a:off x="2195736" y="2276872"/>
          <a:ext cx="4968552" cy="2808314"/>
        </p:xfrm>
        <a:graphic>
          <a:graphicData uri="http://schemas.openxmlformats.org/drawingml/2006/table">
            <a:tbl>
              <a:tblPr>
                <a:tableStyleId>{5C22544A-7EE6-4342-B048-85BDC9FD1C3A}</a:tableStyleId>
              </a:tblPr>
              <a:tblGrid>
                <a:gridCol w="1905746">
                  <a:extLst>
                    <a:ext uri="{9D8B030D-6E8A-4147-A177-3AD203B41FA5}">
                      <a16:colId xmlns:a16="http://schemas.microsoft.com/office/drawing/2014/main" val="2617824883"/>
                    </a:ext>
                  </a:extLst>
                </a:gridCol>
                <a:gridCol w="1507095">
                  <a:extLst>
                    <a:ext uri="{9D8B030D-6E8A-4147-A177-3AD203B41FA5}">
                      <a16:colId xmlns:a16="http://schemas.microsoft.com/office/drawing/2014/main" val="879917955"/>
                    </a:ext>
                  </a:extLst>
                </a:gridCol>
                <a:gridCol w="1555711">
                  <a:extLst>
                    <a:ext uri="{9D8B030D-6E8A-4147-A177-3AD203B41FA5}">
                      <a16:colId xmlns:a16="http://schemas.microsoft.com/office/drawing/2014/main" val="1282807139"/>
                    </a:ext>
                  </a:extLst>
                </a:gridCol>
              </a:tblGrid>
              <a:tr h="341696">
                <a:tc>
                  <a:txBody>
                    <a:bodyPr/>
                    <a:lstStyle/>
                    <a:p>
                      <a:pPr algn="ctr" rtl="0" fontAlgn="ctr"/>
                      <a:r>
                        <a:rPr lang="es-CO" sz="1800" u="none" strike="noStrike">
                          <a:effectLst/>
                        </a:rPr>
                        <a:t>TIPO DE PQRS</a:t>
                      </a:r>
                      <a:endParaRPr lang="es-CO" sz="1800" b="1" i="0" u="none" strike="noStrike">
                        <a:solidFill>
                          <a:srgbClr val="FFFFFF"/>
                        </a:solidFill>
                        <a:effectLst/>
                        <a:latin typeface="Calibri" panose="020F0502020204030204" pitchFamily="34" charset="0"/>
                      </a:endParaRPr>
                    </a:p>
                  </a:txBody>
                  <a:tcPr marL="9525" marR="9525" marT="9525" marB="0" anchor="ctr">
                    <a:solidFill>
                      <a:schemeClr val="accent2"/>
                    </a:solidFill>
                  </a:tcPr>
                </a:tc>
                <a:tc>
                  <a:txBody>
                    <a:bodyPr/>
                    <a:lstStyle/>
                    <a:p>
                      <a:pPr algn="ctr" rtl="0" fontAlgn="ctr"/>
                      <a:r>
                        <a:rPr lang="es-CO" sz="1800" u="none" strike="noStrike">
                          <a:effectLst/>
                        </a:rPr>
                        <a:t>CANTIDAD</a:t>
                      </a:r>
                      <a:endParaRPr lang="es-CO" sz="1800" b="1" i="0" u="none" strike="noStrike">
                        <a:solidFill>
                          <a:srgbClr val="FFFFFF"/>
                        </a:solidFill>
                        <a:effectLst/>
                        <a:latin typeface="Calibri" panose="020F0502020204030204" pitchFamily="34" charset="0"/>
                      </a:endParaRPr>
                    </a:p>
                  </a:txBody>
                  <a:tcPr marL="9525" marR="9525" marT="9525" marB="0" anchor="ctr">
                    <a:solidFill>
                      <a:schemeClr val="accent2"/>
                    </a:solidFill>
                  </a:tcPr>
                </a:tc>
                <a:tc>
                  <a:txBody>
                    <a:bodyPr/>
                    <a:lstStyle/>
                    <a:p>
                      <a:pPr algn="ctr" rtl="0" fontAlgn="ctr"/>
                      <a:r>
                        <a:rPr lang="es-CO" sz="1800" u="none" strike="noStrike" dirty="0">
                          <a:effectLst/>
                        </a:rPr>
                        <a:t>PORCENTAJE </a:t>
                      </a:r>
                      <a:endParaRPr lang="es-CO" sz="1800" b="1" i="0" u="none" strike="noStrike" dirty="0">
                        <a:solidFill>
                          <a:srgbClr val="FFFFFF"/>
                        </a:solidFill>
                        <a:effectLst/>
                        <a:latin typeface="Calibri" panose="020F0502020204030204" pitchFamily="34" charset="0"/>
                      </a:endParaRPr>
                    </a:p>
                  </a:txBody>
                  <a:tcPr marL="9525" marR="9525" marT="9525" marB="0" anchor="ctr">
                    <a:solidFill>
                      <a:schemeClr val="accent2"/>
                    </a:solidFill>
                  </a:tcPr>
                </a:tc>
                <a:extLst>
                  <a:ext uri="{0D108BD9-81ED-4DB2-BD59-A6C34878D82A}">
                    <a16:rowId xmlns:a16="http://schemas.microsoft.com/office/drawing/2014/main" val="35669807"/>
                  </a:ext>
                </a:extLst>
              </a:tr>
              <a:tr h="352374">
                <a:tc>
                  <a:txBody>
                    <a:bodyPr/>
                    <a:lstStyle/>
                    <a:p>
                      <a:pPr algn="l" rtl="0" fontAlgn="ctr"/>
                      <a:r>
                        <a:rPr lang="es-CO" sz="1800" u="none" strike="noStrike" dirty="0">
                          <a:effectLst/>
                        </a:rPr>
                        <a:t>PETICIONES</a:t>
                      </a:r>
                      <a:endParaRPr lang="es-CO" sz="18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89</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a:effectLst/>
                        </a:rPr>
                        <a:t>72%</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2578641576"/>
                  </a:ext>
                </a:extLst>
              </a:tr>
              <a:tr h="352374">
                <a:tc>
                  <a:txBody>
                    <a:bodyPr/>
                    <a:lstStyle/>
                    <a:p>
                      <a:pPr algn="l" rtl="0" fontAlgn="ctr"/>
                      <a:r>
                        <a:rPr lang="es-CO" sz="1800" u="none" strike="noStrike">
                          <a:effectLst/>
                        </a:rPr>
                        <a:t>QUEJAS </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t"/>
                      <a:r>
                        <a:rPr lang="es-CO" sz="1800" u="none" strike="noStrike">
                          <a:effectLst/>
                        </a:rPr>
                        <a:t>0</a:t>
                      </a:r>
                      <a:endParaRPr lang="es-CO" sz="18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s-CO" sz="1800" u="none" strike="noStrike">
                          <a:effectLst/>
                        </a:rPr>
                        <a:t>0,0%</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573963624"/>
                  </a:ext>
                </a:extLst>
              </a:tr>
              <a:tr h="352374">
                <a:tc>
                  <a:txBody>
                    <a:bodyPr/>
                    <a:lstStyle/>
                    <a:p>
                      <a:pPr algn="l" rtl="0" fontAlgn="ctr"/>
                      <a:r>
                        <a:rPr lang="es-CO" sz="1800" u="none" strike="noStrike">
                          <a:effectLst/>
                        </a:rPr>
                        <a:t>RECLAMOS</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t"/>
                      <a:r>
                        <a:rPr lang="es-CO" sz="1800" u="none" strike="noStrike">
                          <a:effectLst/>
                        </a:rPr>
                        <a:t>0</a:t>
                      </a:r>
                      <a:endParaRPr lang="es-CO" sz="18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s-CO" sz="1800" u="none" strike="noStrike">
                          <a:effectLst/>
                        </a:rPr>
                        <a:t>0,0%</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097265045"/>
                  </a:ext>
                </a:extLst>
              </a:tr>
              <a:tr h="352374">
                <a:tc>
                  <a:txBody>
                    <a:bodyPr/>
                    <a:lstStyle/>
                    <a:p>
                      <a:pPr algn="l" rtl="0" fontAlgn="ctr"/>
                      <a:r>
                        <a:rPr lang="es-CO" sz="1800" u="none" strike="noStrike">
                          <a:effectLst/>
                        </a:rPr>
                        <a:t>SUGERENCIAS </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t"/>
                      <a:r>
                        <a:rPr lang="es-CO" sz="1800" u="none" strike="noStrike">
                          <a:effectLst/>
                        </a:rPr>
                        <a:t>0</a:t>
                      </a:r>
                      <a:endParaRPr lang="es-CO" sz="1800" b="0" i="0" u="none" strike="noStrike">
                        <a:solidFill>
                          <a:srgbClr val="000000"/>
                        </a:solidFill>
                        <a:effectLst/>
                        <a:latin typeface="Arial" panose="020B0604020202020204" pitchFamily="34" charset="0"/>
                      </a:endParaRPr>
                    </a:p>
                  </a:txBody>
                  <a:tcPr marL="9525" marR="9525" marT="9525" marB="0"/>
                </a:tc>
                <a:tc>
                  <a:txBody>
                    <a:bodyPr/>
                    <a:lstStyle/>
                    <a:p>
                      <a:pPr algn="r" fontAlgn="t"/>
                      <a:r>
                        <a:rPr lang="es-CO" sz="1800" u="none" strike="noStrike">
                          <a:effectLst/>
                        </a:rPr>
                        <a:t>0,0%</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782862968"/>
                  </a:ext>
                </a:extLst>
              </a:tr>
              <a:tr h="352374">
                <a:tc>
                  <a:txBody>
                    <a:bodyPr/>
                    <a:lstStyle/>
                    <a:p>
                      <a:pPr algn="l" rtl="0" fontAlgn="ctr"/>
                      <a:r>
                        <a:rPr lang="es-CO" sz="1800" u="none" strike="noStrike">
                          <a:effectLst/>
                        </a:rPr>
                        <a:t>DENUNCIAS</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0</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a:effectLst/>
                        </a:rPr>
                        <a:t>0,0%</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3080569226"/>
                  </a:ext>
                </a:extLst>
              </a:tr>
              <a:tr h="352374">
                <a:tc>
                  <a:txBody>
                    <a:bodyPr/>
                    <a:lstStyle/>
                    <a:p>
                      <a:pPr algn="l" rtl="0" fontAlgn="ctr"/>
                      <a:r>
                        <a:rPr lang="es-CO" sz="1800" u="none" strike="noStrike">
                          <a:effectLst/>
                        </a:rPr>
                        <a:t>OTROS</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34</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a:effectLst/>
                        </a:rPr>
                        <a:t>28%</a:t>
                      </a:r>
                      <a:endParaRPr lang="es-CO" sz="1800" b="0" i="0" u="none" strike="noStrike">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117596027"/>
                  </a:ext>
                </a:extLst>
              </a:tr>
              <a:tr h="352374">
                <a:tc>
                  <a:txBody>
                    <a:bodyPr/>
                    <a:lstStyle/>
                    <a:p>
                      <a:pPr algn="l" rtl="0" fontAlgn="ctr"/>
                      <a:r>
                        <a:rPr lang="es-CO" sz="1800" u="none" strike="noStrike">
                          <a:effectLst/>
                        </a:rPr>
                        <a:t>TOTAL</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ctr" rtl="0" fontAlgn="ctr"/>
                      <a:r>
                        <a:rPr lang="es-CO" sz="1800" u="none" strike="noStrike">
                          <a:effectLst/>
                        </a:rPr>
                        <a:t>123</a:t>
                      </a:r>
                      <a:endParaRPr lang="es-CO" sz="1800" b="0" i="0" u="none" strike="noStrike">
                        <a:solidFill>
                          <a:srgbClr val="000000"/>
                        </a:solidFill>
                        <a:effectLst/>
                        <a:latin typeface="Calibri" panose="020F0502020204030204" pitchFamily="34" charset="0"/>
                      </a:endParaRPr>
                    </a:p>
                  </a:txBody>
                  <a:tcPr marL="9525" marR="9525" marT="9525" marB="0" anchor="ctr"/>
                </a:tc>
                <a:tc>
                  <a:txBody>
                    <a:bodyPr/>
                    <a:lstStyle/>
                    <a:p>
                      <a:pPr algn="r" fontAlgn="t"/>
                      <a:r>
                        <a:rPr lang="es-CO" sz="1800" u="none" strike="noStrike" dirty="0">
                          <a:effectLst/>
                        </a:rPr>
                        <a:t>100%</a:t>
                      </a:r>
                      <a:endParaRPr lang="es-CO" sz="1800" b="0" i="0" u="none" strike="noStrike" dirty="0">
                        <a:solidFill>
                          <a:srgbClr val="000000"/>
                        </a:solidFill>
                        <a:effectLst/>
                        <a:latin typeface="Arial" panose="020B0604020202020204" pitchFamily="34" charset="0"/>
                      </a:endParaRPr>
                    </a:p>
                  </a:txBody>
                  <a:tcPr marL="9525" marR="9525" marT="9525" marB="0"/>
                </a:tc>
                <a:extLst>
                  <a:ext uri="{0D108BD9-81ED-4DB2-BD59-A6C34878D82A}">
                    <a16:rowId xmlns:a16="http://schemas.microsoft.com/office/drawing/2014/main" val="3802118214"/>
                  </a:ext>
                </a:extLst>
              </a:tr>
            </a:tbl>
          </a:graphicData>
        </a:graphic>
      </p:graphicFrame>
    </p:spTree>
    <p:extLst>
      <p:ext uri="{BB962C8B-B14F-4D97-AF65-F5344CB8AC3E}">
        <p14:creationId xmlns:p14="http://schemas.microsoft.com/office/powerpoint/2010/main" val="27395795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179512" y="2996952"/>
            <a:ext cx="8640960" cy="2592288"/>
          </a:xfrm>
        </p:spPr>
        <p:txBody>
          <a:bodyPr>
            <a:noAutofit/>
          </a:bodyPr>
          <a:lstStyle/>
          <a:p>
            <a:pPr marL="265113" indent="-265113" algn="just">
              <a:buFont typeface="Wingdings" panose="05000000000000000000" pitchFamily="2" charset="2"/>
              <a:buChar char="v"/>
            </a:pPr>
            <a:r>
              <a:rPr lang="es-CO" sz="1600" dirty="0" smtClean="0">
                <a:latin typeface="+mj-lt"/>
              </a:rPr>
              <a:t>Durante el mes de julio de 2019 la tipología más representativa fue las peticiones de interés particular con 89 solicitudes correspondiente al 72%,</a:t>
            </a:r>
            <a:r>
              <a:rPr lang="es-CO" sz="1600" dirty="0" smtClean="0">
                <a:solidFill>
                  <a:srgbClr val="FF0000"/>
                </a:solidFill>
                <a:latin typeface="+mj-lt"/>
              </a:rPr>
              <a:t> </a:t>
            </a:r>
            <a:r>
              <a:rPr lang="es-CO" sz="1600" dirty="0" smtClean="0">
                <a:latin typeface="+mj-lt"/>
              </a:rPr>
              <a:t>el cual contempló diversos temas tales como</a:t>
            </a:r>
          </a:p>
          <a:p>
            <a:pPr marL="265113" indent="-265113" algn="just">
              <a:buFont typeface="Wingdings" panose="05000000000000000000" pitchFamily="2" charset="2"/>
              <a:buChar char="v"/>
            </a:pPr>
            <a:r>
              <a:rPr lang="es-CO" sz="1600" dirty="0">
                <a:latin typeface="+mj-lt"/>
              </a:rPr>
              <a:t>Solicitud homologación de materias, reporte de giros en firme, solicitud expedición record académico y certificación de estudio, solicitud de corrección convocatoria numero 1328 </a:t>
            </a:r>
            <a:r>
              <a:rPr lang="es-CO" sz="1600" dirty="0" err="1">
                <a:latin typeface="+mj-lt"/>
              </a:rPr>
              <a:t>cnsc</a:t>
            </a:r>
            <a:r>
              <a:rPr lang="es-CO" sz="1600" dirty="0">
                <a:latin typeface="+mj-lt"/>
              </a:rPr>
              <a:t>, remisión memoranda de intención formado, componente gratuidad programa generación e, solicitud de saldo por monitorias, solicitud de devolución de dinero, inscripción curso activación de ruta intersectorial en violencia sexual, solicitud de homologación de materia práctica profesional, petición para realización curso de verano, carta de necesidad para grados, solicitud de cumplimiento pago de servicios </a:t>
            </a:r>
            <a:r>
              <a:rPr lang="es-CO" sz="1600" dirty="0" smtClean="0">
                <a:latin typeface="+mj-lt"/>
              </a:rPr>
              <a:t>públicos, derecho </a:t>
            </a:r>
            <a:r>
              <a:rPr lang="es-CO" sz="1600" dirty="0">
                <a:latin typeface="+mj-lt"/>
              </a:rPr>
              <a:t>de petición- rembolso de dinero, solicitud de aporte económico o en materiales de construcción .</a:t>
            </a:r>
            <a:endParaRPr lang="es-CO" sz="1600" dirty="0" smtClean="0">
              <a:latin typeface="+mj-lt"/>
            </a:endParaRPr>
          </a:p>
        </p:txBody>
      </p:sp>
      <p:graphicFrame>
        <p:nvGraphicFramePr>
          <p:cNvPr id="7" name="Gráfico 6"/>
          <p:cNvGraphicFramePr>
            <a:graphicFrameLocks/>
          </p:cNvGraphicFramePr>
          <p:nvPr>
            <p:extLst>
              <p:ext uri="{D42A27DB-BD31-4B8C-83A1-F6EECF244321}">
                <p14:modId xmlns:p14="http://schemas.microsoft.com/office/powerpoint/2010/main" val="3831492004"/>
              </p:ext>
            </p:extLst>
          </p:nvPr>
        </p:nvGraphicFramePr>
        <p:xfrm>
          <a:off x="971600" y="99441"/>
          <a:ext cx="6734176" cy="325755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31327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arcador de contenido 2"/>
          <p:cNvSpPr>
            <a:spLocks noGrp="1"/>
          </p:cNvSpPr>
          <p:nvPr>
            <p:ph idx="1"/>
          </p:nvPr>
        </p:nvSpPr>
        <p:spPr>
          <a:xfrm>
            <a:off x="-97700" y="1844824"/>
            <a:ext cx="9324528" cy="2520280"/>
          </a:xfrm>
        </p:spPr>
        <p:txBody>
          <a:bodyPr>
            <a:noAutofit/>
          </a:bodyPr>
          <a:lstStyle/>
          <a:p>
            <a:pPr algn="just">
              <a:buFont typeface="Wingdings" panose="05000000000000000000" pitchFamily="2" charset="2"/>
              <a:buChar char="q"/>
            </a:pPr>
            <a:r>
              <a:rPr lang="es-CO" sz="1600" dirty="0" smtClean="0">
                <a:latin typeface="Calibri" panose="020F0502020204030204" pitchFamily="34" charset="0"/>
              </a:rPr>
              <a:t>Otros (34) equivalente al 28%,  que hace </a:t>
            </a:r>
            <a:r>
              <a:rPr lang="es-CO" sz="1600" dirty="0">
                <a:latin typeface="Calibri" panose="020F0502020204030204" pitchFamily="34" charset="0"/>
              </a:rPr>
              <a:t>referencia </a:t>
            </a:r>
            <a:r>
              <a:rPr lang="es-CO" sz="1600" dirty="0" smtClean="0">
                <a:latin typeface="Calibri" panose="020F0502020204030204" pitchFamily="34" charset="0"/>
              </a:rPr>
              <a:t>a Reportes</a:t>
            </a:r>
          </a:p>
          <a:p>
            <a:pPr algn="just">
              <a:buFont typeface="Wingdings" panose="05000000000000000000" pitchFamily="2" charset="2"/>
              <a:buChar char="q"/>
            </a:pPr>
            <a:endParaRPr lang="es-CO" sz="1600" dirty="0">
              <a:latin typeface="Calibri" panose="020F0502020204030204" pitchFamily="34" charset="0"/>
            </a:endParaRPr>
          </a:p>
          <a:p>
            <a:pPr algn="just">
              <a:buFont typeface="Wingdings" panose="05000000000000000000" pitchFamily="2" charset="2"/>
              <a:buChar char="q"/>
            </a:pPr>
            <a:endParaRPr lang="es-CO" sz="1600" dirty="0" smtClean="0">
              <a:latin typeface="Calibri" panose="020F0502020204030204" pitchFamily="34" charset="0"/>
            </a:endParaRPr>
          </a:p>
          <a:p>
            <a:pPr algn="just">
              <a:buFont typeface="Wingdings" panose="05000000000000000000" pitchFamily="2" charset="2"/>
              <a:buChar char="q"/>
            </a:pPr>
            <a:r>
              <a:rPr lang="es-CO" sz="1600" dirty="0">
                <a:latin typeface="Calibri" panose="020F0502020204030204" pitchFamily="34" charset="0"/>
              </a:rPr>
              <a:t>Reporte de giros en firme, remisión memoranda de intención formado, componente gratuidad programa generación e, inscripción curso activación de ruta intersectorial en violencia sexual, invitación a la socialización del estudio para el acotamiento de la ronda hídrica de los ríos, </a:t>
            </a:r>
            <a:r>
              <a:rPr lang="es-CO" sz="1600" dirty="0" err="1">
                <a:latin typeface="Calibri" panose="020F0502020204030204" pitchFamily="34" charset="0"/>
              </a:rPr>
              <a:t>citacion-notificacion</a:t>
            </a:r>
            <a:r>
              <a:rPr lang="es-CO" sz="1600" dirty="0">
                <a:latin typeface="Calibri" panose="020F0502020204030204" pitchFamily="34" charset="0"/>
              </a:rPr>
              <a:t> personal, tesorería municipal, carta de necesidad </a:t>
            </a:r>
            <a:r>
              <a:rPr lang="es-CO" sz="1600" dirty="0" err="1">
                <a:latin typeface="Calibri" panose="020F0502020204030204" pitchFamily="34" charset="0"/>
              </a:rPr>
              <a:t>toner</a:t>
            </a:r>
            <a:r>
              <a:rPr lang="es-CO" sz="1600" dirty="0">
                <a:latin typeface="Calibri" panose="020F0502020204030204" pitchFamily="34" charset="0"/>
              </a:rPr>
              <a:t> y tintas, invitación a reunión previa a la iii jornada de recolección de residuos pos consumo "el sur de la amazonia te necesita 2019" en el departamento del putumayo, agradecimientos </a:t>
            </a:r>
            <a:r>
              <a:rPr lang="es-CO" sz="1600" dirty="0" err="1">
                <a:latin typeface="Calibri" panose="020F0502020204030204" pitchFamily="34" charset="0"/>
              </a:rPr>
              <a:t>esap</a:t>
            </a:r>
            <a:r>
              <a:rPr lang="es-CO" sz="1600" dirty="0">
                <a:latin typeface="Calibri" panose="020F0502020204030204" pitchFamily="34" charset="0"/>
              </a:rPr>
              <a:t>. junta consejo </a:t>
            </a:r>
            <a:r>
              <a:rPr lang="es-CO" sz="1600" dirty="0" err="1">
                <a:latin typeface="Calibri" panose="020F0502020204030204" pitchFamily="34" charset="0"/>
              </a:rPr>
              <a:t>dptal</a:t>
            </a:r>
            <a:r>
              <a:rPr lang="es-CO" sz="1600" dirty="0">
                <a:latin typeface="Calibri" panose="020F0502020204030204" pitchFamily="34" charset="0"/>
              </a:rPr>
              <a:t> de ciencia, </a:t>
            </a:r>
            <a:r>
              <a:rPr lang="es-CO" sz="1600" dirty="0" err="1">
                <a:latin typeface="Calibri" panose="020F0502020204030204" pitchFamily="34" charset="0"/>
              </a:rPr>
              <a:t>tecnologia</a:t>
            </a:r>
            <a:r>
              <a:rPr lang="es-CO" sz="1600" dirty="0">
                <a:latin typeface="Calibri" panose="020F0502020204030204" pitchFamily="34" charset="0"/>
              </a:rPr>
              <a:t> e </a:t>
            </a:r>
            <a:r>
              <a:rPr lang="es-CO" sz="1600" dirty="0" err="1">
                <a:latin typeface="Calibri" panose="020F0502020204030204" pitchFamily="34" charset="0"/>
              </a:rPr>
              <a:t>innovacion</a:t>
            </a:r>
            <a:r>
              <a:rPr lang="es-CO" sz="1600" dirty="0">
                <a:latin typeface="Calibri" panose="020F0502020204030204" pitchFamily="34" charset="0"/>
              </a:rPr>
              <a:t>. </a:t>
            </a:r>
            <a:r>
              <a:rPr lang="es-CO" sz="1600" dirty="0" err="1">
                <a:latin typeface="Calibri" panose="020F0502020204030204" pitchFamily="34" charset="0"/>
              </a:rPr>
              <a:t>depto</a:t>
            </a:r>
            <a:r>
              <a:rPr lang="es-CO" sz="1600" dirty="0">
                <a:latin typeface="Calibri" panose="020F0502020204030204" pitchFamily="34" charset="0"/>
              </a:rPr>
              <a:t> del </a:t>
            </a:r>
            <a:r>
              <a:rPr lang="es-CO" sz="1600" dirty="0" err="1">
                <a:latin typeface="Calibri" panose="020F0502020204030204" pitchFamily="34" charset="0"/>
              </a:rPr>
              <a:t>ptyo</a:t>
            </a:r>
            <a:r>
              <a:rPr lang="es-CO" sz="1600" dirty="0">
                <a:latin typeface="Calibri" panose="020F0502020204030204" pitchFamily="34" charset="0"/>
              </a:rPr>
              <a:t>, convocatoria experiencias significativas </a:t>
            </a:r>
            <a:r>
              <a:rPr lang="es-CO" sz="1600" dirty="0" err="1">
                <a:latin typeface="Calibri" panose="020F0502020204030204" pitchFamily="34" charset="0"/>
              </a:rPr>
              <a:t>educacion</a:t>
            </a:r>
            <a:r>
              <a:rPr lang="es-CO" sz="1600" dirty="0">
                <a:latin typeface="Calibri" panose="020F0502020204030204" pitchFamily="34" charset="0"/>
              </a:rPr>
              <a:t> superior </a:t>
            </a:r>
            <a:r>
              <a:rPr lang="es-CO" sz="1600" dirty="0" err="1">
                <a:latin typeface="Calibri" panose="020F0502020204030204" pitchFamily="34" charset="0"/>
              </a:rPr>
              <a:t>fen</a:t>
            </a:r>
            <a:r>
              <a:rPr lang="es-CO" sz="1600" dirty="0">
                <a:latin typeface="Calibri" panose="020F0502020204030204" pitchFamily="34" charset="0"/>
              </a:rPr>
              <a:t>- 2019 "el bicentenario": historia </a:t>
            </a:r>
            <a:r>
              <a:rPr lang="es-CO" sz="1600" dirty="0" err="1">
                <a:latin typeface="Calibri" panose="020F0502020204030204" pitchFamily="34" charset="0"/>
              </a:rPr>
              <a:t>etica</a:t>
            </a:r>
            <a:r>
              <a:rPr lang="es-CO" sz="1600" dirty="0">
                <a:latin typeface="Calibri" panose="020F0502020204030204" pitchFamily="34" charset="0"/>
              </a:rPr>
              <a:t> y </a:t>
            </a:r>
            <a:r>
              <a:rPr lang="es-CO" sz="1600" dirty="0" err="1">
                <a:latin typeface="Calibri" panose="020F0502020204030204" pitchFamily="34" charset="0"/>
              </a:rPr>
              <a:t>ciudadania</a:t>
            </a:r>
            <a:r>
              <a:rPr lang="es-CO" sz="1600" dirty="0">
                <a:latin typeface="Calibri" panose="020F0502020204030204" pitchFamily="34" charset="0"/>
              </a:rPr>
              <a:t> de Colombia, licencia de maternidad, respuesta a solicitud 11 de julio, </a:t>
            </a:r>
            <a:r>
              <a:rPr lang="es-CO" sz="1600" dirty="0" err="1">
                <a:latin typeface="Calibri" panose="020F0502020204030204" pitchFamily="34" charset="0"/>
              </a:rPr>
              <a:t>invitacion</a:t>
            </a:r>
            <a:r>
              <a:rPr lang="es-CO" sz="1600" dirty="0">
                <a:latin typeface="Calibri" panose="020F0502020204030204" pitchFamily="34" charset="0"/>
              </a:rPr>
              <a:t> a </a:t>
            </a:r>
            <a:r>
              <a:rPr lang="es-CO" sz="1600" dirty="0" err="1">
                <a:latin typeface="Calibri" panose="020F0502020204030204" pitchFamily="34" charset="0"/>
              </a:rPr>
              <a:t>reunion</a:t>
            </a:r>
            <a:r>
              <a:rPr lang="es-CO" sz="1600" dirty="0">
                <a:latin typeface="Calibri" panose="020F0502020204030204" pitchFamily="34" charset="0"/>
              </a:rPr>
              <a:t> de la junta directiva de la mesa forestal putumayo, autorización curso intensivo de elementos de hormigón armado</a:t>
            </a:r>
            <a:endParaRPr lang="es-CO" sz="1600" dirty="0" smtClean="0">
              <a:latin typeface="Calibri" panose="020F0502020204030204" pitchFamily="34" charset="0"/>
            </a:endParaRPr>
          </a:p>
        </p:txBody>
      </p:sp>
      <p:sp>
        <p:nvSpPr>
          <p:cNvPr id="3" name="Rectángulo 2"/>
          <p:cNvSpPr/>
          <p:nvPr/>
        </p:nvSpPr>
        <p:spPr>
          <a:xfrm>
            <a:off x="136072" y="476672"/>
            <a:ext cx="8856984" cy="584775"/>
          </a:xfrm>
          <a:prstGeom prst="rect">
            <a:avLst/>
          </a:prstGeom>
        </p:spPr>
        <p:txBody>
          <a:bodyPr wrap="square">
            <a:spAutoFit/>
          </a:bodyPr>
          <a:lstStyle/>
          <a:p>
            <a:pPr algn="just"/>
            <a:endParaRPr lang="es-CO" sz="1600" dirty="0" smtClean="0">
              <a:latin typeface="Calibri" panose="020F0502020204030204" pitchFamily="34" charset="0"/>
            </a:endParaRPr>
          </a:p>
          <a:p>
            <a:pPr marL="285750" indent="-285750" algn="just">
              <a:buFont typeface="Arial" panose="020B0604020202020204" pitchFamily="34" charset="0"/>
              <a:buChar char="•"/>
            </a:pPr>
            <a:r>
              <a:rPr lang="es-CO" sz="1600" dirty="0" smtClean="0">
                <a:latin typeface="Calibri" panose="020F0502020204030204" pitchFamily="34" charset="0"/>
              </a:rPr>
              <a:t>No se presentaron quejas.</a:t>
            </a:r>
          </a:p>
        </p:txBody>
      </p:sp>
    </p:spTree>
    <p:extLst>
      <p:ext uri="{BB962C8B-B14F-4D97-AF65-F5344CB8AC3E}">
        <p14:creationId xmlns:p14="http://schemas.microsoft.com/office/powerpoint/2010/main" val="1376539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764704"/>
            <a:ext cx="8350927" cy="4216539"/>
          </a:xfrm>
          <a:prstGeom prst="rect">
            <a:avLst/>
          </a:prstGeom>
        </p:spPr>
        <p:txBody>
          <a:bodyPr wrap="square">
            <a:spAutoFit/>
          </a:bodyPr>
          <a:lstStyle/>
          <a:p>
            <a:pPr algn="ctr"/>
            <a:r>
              <a:rPr lang="es-CO" sz="1600" b="1" dirty="0" smtClean="0"/>
              <a:t>ACTIVIDADES </a:t>
            </a:r>
            <a:r>
              <a:rPr lang="es-CO" sz="1600" b="1" dirty="0"/>
              <a:t>REALIZADAS POR LA OFICINA DE ATENCIÓN AL CIUDADANO </a:t>
            </a:r>
            <a:endParaRPr lang="es-CO" sz="1600" b="1" dirty="0" smtClean="0"/>
          </a:p>
          <a:p>
            <a:pPr algn="ctr"/>
            <a:r>
              <a:rPr lang="es-CO" sz="1600" b="1" dirty="0" smtClean="0"/>
              <a:t>JUNIO   DE 2019.</a:t>
            </a:r>
          </a:p>
          <a:p>
            <a:pPr algn="ctr"/>
            <a:endParaRPr lang="es-CO" sz="1600" b="1" dirty="0"/>
          </a:p>
          <a:p>
            <a:pPr marL="171450" indent="-171450" algn="just">
              <a:buFont typeface="Wingdings" panose="05000000000000000000" pitchFamily="2" charset="2"/>
              <a:buChar char="q"/>
            </a:pPr>
            <a:r>
              <a:rPr lang="es-CO" sz="2000" dirty="0"/>
              <a:t>Se radicaron y direccionaron </a:t>
            </a:r>
            <a:r>
              <a:rPr lang="es-CO" sz="2000" dirty="0" smtClean="0"/>
              <a:t>123 </a:t>
            </a:r>
            <a:r>
              <a:rPr lang="es-CO" sz="2000" dirty="0"/>
              <a:t>PQRSD, registradas en la Oficina de Atención al C</a:t>
            </a:r>
            <a:r>
              <a:rPr lang="es-CO" sz="2000" dirty="0" smtClean="0"/>
              <a:t>iudadano por el canal de atención presencial.</a:t>
            </a:r>
          </a:p>
          <a:p>
            <a:pPr marL="171450" indent="-171450" algn="just">
              <a:buFont typeface="Wingdings" panose="05000000000000000000" pitchFamily="2" charset="2"/>
              <a:buChar char="q"/>
            </a:pPr>
            <a:r>
              <a:rPr lang="es-CO" sz="2000" dirty="0" smtClean="0"/>
              <a:t>Atención </a:t>
            </a:r>
            <a:r>
              <a:rPr lang="es-CO" sz="2000" dirty="0"/>
              <a:t>diaria mediante el mecanismo de servicio al ciudadano brindando información de manera personalizada y se contacta con los responsables de la información de acuerdo con la consulta, en el horario de atención establecido mediante Resolución No. 0070 articulo 13, de 8:00am a 12:00m y de 2:00pm a 6:00pm.    </a:t>
            </a:r>
            <a:endParaRPr lang="es-CO" sz="2000" dirty="0" smtClean="0"/>
          </a:p>
          <a:p>
            <a:pPr marL="171450" indent="-171450" algn="just">
              <a:buFont typeface="Wingdings" panose="05000000000000000000" pitchFamily="2" charset="2"/>
              <a:buChar char="q"/>
            </a:pPr>
            <a:r>
              <a:rPr lang="es-CO" sz="2000" dirty="0" smtClean="0"/>
              <a:t>Escaneo de documentos para diferentes dependencias.</a:t>
            </a:r>
          </a:p>
          <a:p>
            <a:pPr marL="171450" indent="-171450" algn="just">
              <a:buFont typeface="Wingdings" panose="05000000000000000000" pitchFamily="2" charset="2"/>
              <a:buChar char="q"/>
            </a:pPr>
            <a:r>
              <a:rPr lang="es-CO" sz="2000" dirty="0" smtClean="0"/>
              <a:t>Entrega de formatos para tramites financieros a estudiantes que solicitan devolución de recursos económicos.</a:t>
            </a:r>
          </a:p>
          <a:p>
            <a:pPr marL="171450" indent="-171450" algn="just">
              <a:buFont typeface="Wingdings" panose="05000000000000000000" pitchFamily="2" charset="2"/>
              <a:buChar char="q"/>
            </a:pPr>
            <a:r>
              <a:rPr lang="es-CO" sz="2000" dirty="0"/>
              <a:t>Recepción de documentos para firma de rectoría</a:t>
            </a:r>
            <a:r>
              <a:rPr lang="es-CO" sz="2000" dirty="0" smtClean="0"/>
              <a:t>.</a:t>
            </a:r>
            <a:endParaRPr lang="es-CO" sz="2800" dirty="0"/>
          </a:p>
        </p:txBody>
      </p:sp>
    </p:spTree>
    <p:extLst>
      <p:ext uri="{BB962C8B-B14F-4D97-AF65-F5344CB8AC3E}">
        <p14:creationId xmlns:p14="http://schemas.microsoft.com/office/powerpoint/2010/main" val="1055909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3"/>
          <p:cNvSpPr txBox="1">
            <a:spLocks/>
          </p:cNvSpPr>
          <p:nvPr/>
        </p:nvSpPr>
        <p:spPr>
          <a:xfrm>
            <a:off x="395536" y="1340768"/>
            <a:ext cx="8494943" cy="4105739"/>
          </a:xfrm>
          <a:prstGeom prst="rect">
            <a:avLst/>
          </a:prstGeom>
        </p:spPr>
        <p:txBody>
          <a:bodyPr wrap="square">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es-CO" sz="1600" b="1" dirty="0" smtClean="0"/>
          </a:p>
          <a:p>
            <a:pPr marL="0" indent="0" algn="just">
              <a:buFont typeface="Arial" pitchFamily="34" charset="0"/>
              <a:buNone/>
            </a:pPr>
            <a:r>
              <a:rPr lang="es-CO" sz="2400" dirty="0" smtClean="0"/>
              <a:t>En el mes de JULIO de 2019, se dio oportuna remisión a las 123 PQRSD, radicadas en la oficina de atención al ciudadano a través del canal presencial, las cuales se direccionaron al personal de las diferentes dependencias administrativas o académicas, los jefes de oficinas, los coordinadores de los grupos internos de trabajo, los docentes y en general, los funcionarios que por delegación se le haya asignado la competencia para decidir, según la materia objeto de la petición, queja, reclamo, sugerencia o denuncia están obligados a responder de manera oportuna dentro de los términos de ley. </a:t>
            </a:r>
            <a:endParaRPr lang="es-CO" sz="2400" dirty="0"/>
          </a:p>
        </p:txBody>
      </p:sp>
      <p:sp>
        <p:nvSpPr>
          <p:cNvPr id="3" name="Título 1"/>
          <p:cNvSpPr txBox="1">
            <a:spLocks/>
          </p:cNvSpPr>
          <p:nvPr/>
        </p:nvSpPr>
        <p:spPr>
          <a:xfrm>
            <a:off x="528207" y="836712"/>
            <a:ext cx="8229600" cy="72008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sz="1800" b="1" dirty="0" smtClean="0"/>
              <a:t>OPORTUNIDAD DE REDIRECCIONAMIENTO A LAS PQRSD</a:t>
            </a:r>
            <a:r>
              <a:rPr lang="es-CO" sz="4000" b="1" dirty="0" smtClean="0"/>
              <a:t/>
            </a:r>
            <a:br>
              <a:rPr lang="es-CO" sz="4000" b="1" dirty="0" smtClean="0"/>
            </a:br>
            <a:endParaRPr lang="es-CO" sz="4000" dirty="0"/>
          </a:p>
        </p:txBody>
      </p:sp>
    </p:spTree>
    <p:extLst>
      <p:ext uri="{BB962C8B-B14F-4D97-AF65-F5344CB8AC3E}">
        <p14:creationId xmlns:p14="http://schemas.microsoft.com/office/powerpoint/2010/main" val="72559860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8551</TotalTime>
  <Words>928</Words>
  <Application>Microsoft Office PowerPoint</Application>
  <PresentationFormat>Presentación en pantalla (4:3)</PresentationFormat>
  <Paragraphs>148</Paragraphs>
  <Slides>10</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Wingdings</vt:lpstr>
      <vt:lpstr>Tema de Office</vt:lpstr>
      <vt:lpstr>Presentación de PowerPoint</vt:lpstr>
      <vt:lpstr>Presentación de PowerPoint</vt:lpstr>
      <vt:lpstr> INFORME MENSUAL DE PQRSD  JUNIO DE 2019 </vt:lpstr>
      <vt:lpstr>Presentación de PowerPoint</vt:lpstr>
      <vt:lpstr>TIPOLOGÍA O MODALIDADES  </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SALA 2-01</cp:lastModifiedBy>
  <cp:revision>989</cp:revision>
  <cp:lastPrinted>2018-12-26T16:46:35Z</cp:lastPrinted>
  <dcterms:created xsi:type="dcterms:W3CDTF">2015-10-02T18:50:31Z</dcterms:created>
  <dcterms:modified xsi:type="dcterms:W3CDTF">2020-10-06T16:05:31Z</dcterms:modified>
</cp:coreProperties>
</file>